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74"/>
  </p:notesMasterIdLst>
  <p:sldIdLst>
    <p:sldId id="341" r:id="rId2"/>
    <p:sldId id="408" r:id="rId3"/>
    <p:sldId id="488" r:id="rId4"/>
    <p:sldId id="508" r:id="rId5"/>
    <p:sldId id="507" r:id="rId6"/>
    <p:sldId id="506" r:id="rId7"/>
    <p:sldId id="505" r:id="rId8"/>
    <p:sldId id="504" r:id="rId9"/>
    <p:sldId id="503" r:id="rId10"/>
    <p:sldId id="502" r:id="rId11"/>
    <p:sldId id="501" r:id="rId12"/>
    <p:sldId id="500" r:id="rId13"/>
    <p:sldId id="499" r:id="rId14"/>
    <p:sldId id="498" r:id="rId15"/>
    <p:sldId id="497" r:id="rId16"/>
    <p:sldId id="496" r:id="rId17"/>
    <p:sldId id="495" r:id="rId18"/>
    <p:sldId id="494" r:id="rId19"/>
    <p:sldId id="493" r:id="rId20"/>
    <p:sldId id="492" r:id="rId21"/>
    <p:sldId id="491" r:id="rId22"/>
    <p:sldId id="490" r:id="rId23"/>
    <p:sldId id="489" r:id="rId24"/>
    <p:sldId id="430" r:id="rId25"/>
    <p:sldId id="436" r:id="rId26"/>
    <p:sldId id="437" r:id="rId27"/>
    <p:sldId id="438" r:id="rId28"/>
    <p:sldId id="439" r:id="rId29"/>
    <p:sldId id="440" r:id="rId30"/>
    <p:sldId id="441" r:id="rId31"/>
    <p:sldId id="442" r:id="rId32"/>
    <p:sldId id="443" r:id="rId33"/>
    <p:sldId id="448" r:id="rId34"/>
    <p:sldId id="444" r:id="rId35"/>
    <p:sldId id="445" r:id="rId36"/>
    <p:sldId id="446" r:id="rId37"/>
    <p:sldId id="450" r:id="rId38"/>
    <p:sldId id="451" r:id="rId39"/>
    <p:sldId id="452" r:id="rId40"/>
    <p:sldId id="453" r:id="rId41"/>
    <p:sldId id="521" r:id="rId42"/>
    <p:sldId id="522" r:id="rId43"/>
    <p:sldId id="523" r:id="rId44"/>
    <p:sldId id="524" r:id="rId45"/>
    <p:sldId id="525" r:id="rId46"/>
    <p:sldId id="526" r:id="rId47"/>
    <p:sldId id="527" r:id="rId48"/>
    <p:sldId id="479" r:id="rId49"/>
    <p:sldId id="548" r:id="rId50"/>
    <p:sldId id="388" r:id="rId51"/>
    <p:sldId id="544" r:id="rId52"/>
    <p:sldId id="549" r:id="rId53"/>
    <p:sldId id="258" r:id="rId54"/>
    <p:sldId id="482" r:id="rId55"/>
    <p:sldId id="483" r:id="rId56"/>
    <p:sldId id="484" r:id="rId57"/>
    <p:sldId id="485" r:id="rId58"/>
    <p:sldId id="385" r:id="rId59"/>
    <p:sldId id="386" r:id="rId60"/>
    <p:sldId id="279" r:id="rId61"/>
    <p:sldId id="280" r:id="rId62"/>
    <p:sldId id="281" r:id="rId63"/>
    <p:sldId id="282" r:id="rId64"/>
    <p:sldId id="540" r:id="rId65"/>
    <p:sldId id="541" r:id="rId66"/>
    <p:sldId id="542" r:id="rId67"/>
    <p:sldId id="543" r:id="rId68"/>
    <p:sldId id="547" r:id="rId69"/>
    <p:sldId id="546" r:id="rId70"/>
    <p:sldId id="480" r:id="rId71"/>
    <p:sldId id="481" r:id="rId72"/>
    <p:sldId id="487" r:id="rId7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A622A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622" autoAdjust="0"/>
  </p:normalViewPr>
  <p:slideViewPr>
    <p:cSldViewPr>
      <p:cViewPr>
        <p:scale>
          <a:sx n="73" d="100"/>
          <a:sy n="73" d="100"/>
        </p:scale>
        <p:origin x="-108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40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0F73C-163A-454C-8FF3-005B0E830813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6F6FFD-1BDC-4514-B131-E024A4ABD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52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F6FFD-1BDC-4514-B131-E024A4ABDD64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239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0C75E-2F72-4696-A765-27ECA9589329}" type="datetimeFigureOut">
              <a:rPr lang="en-US" smtClean="0"/>
              <a:pPr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36FB-2AAE-4448-9187-73EE2062F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0C75E-2F72-4696-A765-27ECA9589329}" type="datetimeFigureOut">
              <a:rPr lang="en-US" smtClean="0"/>
              <a:pPr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36FB-2AAE-4448-9187-73EE2062F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0C75E-2F72-4696-A765-27ECA9589329}" type="datetimeFigureOut">
              <a:rPr lang="en-US" smtClean="0"/>
              <a:pPr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36FB-2AAE-4448-9187-73EE2062F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0C75E-2F72-4696-A765-27ECA9589329}" type="datetimeFigureOut">
              <a:rPr lang="en-US" smtClean="0"/>
              <a:pPr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36FB-2AAE-4448-9187-73EE2062F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0C75E-2F72-4696-A765-27ECA9589329}" type="datetimeFigureOut">
              <a:rPr lang="en-US" smtClean="0"/>
              <a:pPr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36FB-2AAE-4448-9187-73EE2062F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0C75E-2F72-4696-A765-27ECA9589329}" type="datetimeFigureOut">
              <a:rPr lang="en-US" smtClean="0"/>
              <a:pPr/>
              <a:t>12/13/2025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36FB-2AAE-4448-9187-73EE2062F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0C75E-2F72-4696-A765-27ECA9589329}" type="datetimeFigureOut">
              <a:rPr lang="en-US" smtClean="0"/>
              <a:pPr/>
              <a:t>12/13/2025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36FB-2AAE-4448-9187-73EE2062F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0C75E-2F72-4696-A765-27ECA9589329}" type="datetimeFigureOut">
              <a:rPr lang="en-US" smtClean="0"/>
              <a:pPr/>
              <a:t>12/13/2025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36FB-2AAE-4448-9187-73EE2062F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0C75E-2F72-4696-A765-27ECA9589329}" type="datetimeFigureOut">
              <a:rPr lang="en-US" smtClean="0"/>
              <a:pPr/>
              <a:t>12/13/2025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36FB-2AAE-4448-9187-73EE2062F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0C75E-2F72-4696-A765-27ECA9589329}" type="datetimeFigureOut">
              <a:rPr lang="en-US" smtClean="0"/>
              <a:pPr/>
              <a:t>12/13/2025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36FB-2AAE-4448-9187-73EE2062F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0C75E-2F72-4696-A765-27ECA9589329}" type="datetimeFigureOut">
              <a:rPr lang="en-US" smtClean="0"/>
              <a:pPr/>
              <a:t>12/13/2025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36FB-2AAE-4448-9187-73EE2062FB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0C75E-2F72-4696-A765-27ECA9589329}" type="datetimeFigureOut">
              <a:rPr lang="en-US" smtClean="0"/>
              <a:pPr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036FB-2AAE-4448-9187-73EE2062F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87;&#1083;&#1072;&#1085;&#1086;&#1074;&#1080;%202020%20&amp;%202021\&#1059;&#1075;&#1083;&#1077;&#1076;&#1085;&#1080;%20&#1095;&#1072;&#1089;\kraca%20SLAGALICA%20(&#352;PICA)%20(1)(4).mp3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87;&#1083;&#1072;&#1085;&#1086;&#1074;&#1080;%202020%20&amp;%202021\&#1059;&#1075;&#1083;&#1077;&#1076;&#1085;&#1080;%20&#1095;&#1072;&#1089;\kraca%20SLAGALICA%20(&#352;PICA)%20(1)(4).mp3" TargetMode="Externa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87;&#1083;&#1072;&#1085;&#1086;&#1074;&#1080;%202020%20&amp;%202021\&#1059;&#1075;&#1083;&#1077;&#1076;&#1085;&#1080;%20&#1095;&#1072;&#1089;\kraca%20SLAGALICA%20(&#352;PICA)%20(1)(4).mp3" TargetMode="Externa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87;&#1083;&#1072;&#1085;&#1086;&#1074;&#1080;%202020%20&amp;%202021\&#1059;&#1075;&#1083;&#1077;&#1076;&#1085;&#1080;%20&#1095;&#1072;&#1089;\kraca%20SLAGALICA%20(&#352;PICA)%20(1)(4).mp3" TargetMode="External"/><Relationship Id="rId4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87;&#1083;&#1072;&#1085;&#1086;&#1074;&#1080;%202020%20&amp;%202021\&#1059;&#1075;&#1083;&#1077;&#1076;&#1085;&#1080;%20&#1095;&#1072;&#1089;\kraca%20SLAGALICA%20(&#352;PICA)%20(1)(4).mp3" TargetMode="External"/><Relationship Id="rId4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87;&#1083;&#1072;&#1085;&#1086;&#1074;&#1080;%202020%20&amp;%202021\&#1059;&#1075;&#1083;&#1077;&#1076;&#1085;&#1080;%20&#1095;&#1072;&#1089;\kraca%20SLAGALICA%20(&#352;PICA)%20(1)(4).mp3" TargetMode="External"/><Relationship Id="rId4" Type="http://schemas.openxmlformats.org/officeDocument/2006/relationships/image" Target="../media/image10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87;&#1083;&#1072;&#1085;&#1086;&#1074;&#1080;%202020%20&amp;%202021\&#1059;&#1075;&#1083;&#1077;&#1076;&#1085;&#1080;%20&#1095;&#1072;&#1089;\kraca%20SLAGALICA%20(&#352;PICA)%20(1)(4).mp3" TargetMode="External"/><Relationship Id="rId4" Type="http://schemas.openxmlformats.org/officeDocument/2006/relationships/image" Target="../media/image3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87;&#1083;&#1072;&#1085;&#1086;&#1074;&#1080;%202020%20&amp;%202021\&#1059;&#1075;&#1083;&#1077;&#1076;&#1085;&#1080;%20&#1095;&#1072;&#1089;\SLAGALICA%20(&#352;PICA)%20(1)(2).mp3" TargetMode="Externa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721" y="5116866"/>
            <a:ext cx="7253808" cy="924475"/>
          </a:xfrm>
        </p:spPr>
        <p:txBody>
          <a:bodyPr/>
          <a:lstStyle/>
          <a:p>
            <a:pPr algn="ctr"/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" y="685800"/>
            <a:ext cx="9136750" cy="5355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09600" y="3048000"/>
            <a:ext cx="8292656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115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Слагалица</a:t>
            </a:r>
            <a:endParaRPr lang="en-US" sz="115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021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4600" y="1752600"/>
            <a:ext cx="4038600" cy="3733800"/>
          </a:xfrm>
        </p:spPr>
        <p:txBody>
          <a:bodyPr/>
          <a:lstStyle/>
          <a:p>
            <a:pPr algn="ctr"/>
            <a:endParaRPr lang="en-US" sz="8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0" y="1905000"/>
            <a:ext cx="5372512" cy="40514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RS" sz="115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0800" y="3124200"/>
            <a:ext cx="4191000" cy="609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???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2514600"/>
            <a:ext cx="3048000" cy="609600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БАЈКА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7800" y="2510118"/>
            <a:ext cx="2895600" cy="609600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Б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3733800"/>
            <a:ext cx="3048000" cy="555812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80212" y="3733800"/>
            <a:ext cx="2895600" cy="555812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1981200"/>
            <a:ext cx="2667000" cy="5289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ЏИН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1447800"/>
            <a:ext cx="25908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ВИЛА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7735" y="900952"/>
            <a:ext cx="2514600" cy="54684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ПАТУЉЦИ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" y="367553"/>
            <a:ext cx="25146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ЗМАЈ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67400" y="1981200"/>
            <a:ext cx="2590800" cy="5289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Б4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96000" y="1434353"/>
            <a:ext cx="2514600" cy="54684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Б3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00800" y="900953"/>
            <a:ext cx="2438400" cy="54684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ВАЉЕВКА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29400" y="367553"/>
            <a:ext cx="23622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ГРАД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2035" y="4289612"/>
            <a:ext cx="3133165" cy="58718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В4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" y="4876800"/>
            <a:ext cx="3200400" cy="609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В3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200" y="5486400"/>
            <a:ext cx="32004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В2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6019800"/>
            <a:ext cx="3124200" cy="609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В1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715000" y="4289612"/>
            <a:ext cx="2743200" cy="58718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Г4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867400" y="4876800"/>
            <a:ext cx="2743200" cy="609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Г3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96000" y="5486400"/>
            <a:ext cx="28956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Г2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400800" y="6019800"/>
            <a:ext cx="2743200" cy="609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Г1</a:t>
            </a:r>
            <a:endParaRPr 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44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4600" y="1752600"/>
            <a:ext cx="4038600" cy="3733800"/>
          </a:xfrm>
        </p:spPr>
        <p:txBody>
          <a:bodyPr/>
          <a:lstStyle/>
          <a:p>
            <a:pPr algn="ctr"/>
            <a:endParaRPr lang="en-US" sz="8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0" y="1905000"/>
            <a:ext cx="5372512" cy="40514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RS" sz="115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0800" y="3124200"/>
            <a:ext cx="4191000" cy="609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???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2514600"/>
            <a:ext cx="3048000" cy="609600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БАЈКА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7800" y="2510118"/>
            <a:ext cx="2895600" cy="609600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Б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3733800"/>
            <a:ext cx="3048000" cy="555812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80212" y="3733800"/>
            <a:ext cx="2895600" cy="555812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1981200"/>
            <a:ext cx="2667000" cy="5289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ЏИН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1447800"/>
            <a:ext cx="25908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ВИЛА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7735" y="900952"/>
            <a:ext cx="2514600" cy="54684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ПАТУЉЦИ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" y="367553"/>
            <a:ext cx="25146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ЗМАЈ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67400" y="1981200"/>
            <a:ext cx="2590800" cy="5289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Б4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96000" y="1434353"/>
            <a:ext cx="2514600" cy="54684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ВАЉЕВАЦ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00800" y="900953"/>
            <a:ext cx="2438400" cy="54684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ВАЉЕВКА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29400" y="367553"/>
            <a:ext cx="23622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ГРАД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2035" y="4289612"/>
            <a:ext cx="3133165" cy="58718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В4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" y="4876800"/>
            <a:ext cx="3200400" cy="609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В3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200" y="5486400"/>
            <a:ext cx="32004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В2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6019800"/>
            <a:ext cx="3124200" cy="609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В1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715000" y="4289612"/>
            <a:ext cx="2743200" cy="58718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Г4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867400" y="4876800"/>
            <a:ext cx="2743200" cy="609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Г3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96000" y="5486400"/>
            <a:ext cx="28956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Г2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400800" y="6019800"/>
            <a:ext cx="2743200" cy="609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Г1</a:t>
            </a:r>
            <a:endParaRPr 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44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4600" y="1752600"/>
            <a:ext cx="4038600" cy="3733800"/>
          </a:xfrm>
        </p:spPr>
        <p:txBody>
          <a:bodyPr/>
          <a:lstStyle/>
          <a:p>
            <a:pPr algn="ctr"/>
            <a:endParaRPr lang="en-US" sz="8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0" y="1905000"/>
            <a:ext cx="5372512" cy="40514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RS" sz="115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0800" y="3124200"/>
            <a:ext cx="4191000" cy="609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???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2514600"/>
            <a:ext cx="3048000" cy="609600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БАЈКА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7800" y="2510118"/>
            <a:ext cx="2895600" cy="609600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Б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3733800"/>
            <a:ext cx="3048000" cy="555812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80212" y="3733800"/>
            <a:ext cx="2895600" cy="555812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1981200"/>
            <a:ext cx="2667000" cy="5289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ЏИН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1447800"/>
            <a:ext cx="25908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ВИЛА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7735" y="900952"/>
            <a:ext cx="2514600" cy="54684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ПАТУЉЦИ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" y="367553"/>
            <a:ext cx="25146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ЗМАЈ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67400" y="1981200"/>
            <a:ext cx="2590800" cy="5289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ВАЉЕВЦИ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96000" y="1434353"/>
            <a:ext cx="2514600" cy="54684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ВАЉЕВАЦ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00800" y="900953"/>
            <a:ext cx="2438400" cy="54684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ВАЉЕВКА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29400" y="367553"/>
            <a:ext cx="23622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ГРАД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2035" y="4289612"/>
            <a:ext cx="3133165" cy="58718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В4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" y="4876800"/>
            <a:ext cx="3200400" cy="609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В3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200" y="5486400"/>
            <a:ext cx="32004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В2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6019800"/>
            <a:ext cx="3124200" cy="609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В1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715000" y="4289612"/>
            <a:ext cx="2743200" cy="58718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Г4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867400" y="4876800"/>
            <a:ext cx="2743200" cy="609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Г3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96000" y="5486400"/>
            <a:ext cx="28956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Г2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400800" y="6019800"/>
            <a:ext cx="2743200" cy="609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Г1</a:t>
            </a:r>
            <a:endParaRPr 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44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4600" y="1752600"/>
            <a:ext cx="4038600" cy="3733800"/>
          </a:xfrm>
        </p:spPr>
        <p:txBody>
          <a:bodyPr/>
          <a:lstStyle/>
          <a:p>
            <a:pPr algn="ctr"/>
            <a:endParaRPr lang="en-US" sz="8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0" y="1905000"/>
            <a:ext cx="5372512" cy="40514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RS" sz="115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0800" y="3124200"/>
            <a:ext cx="4191000" cy="609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???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2514600"/>
            <a:ext cx="3048000" cy="609600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БАЈКА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7800" y="2510118"/>
            <a:ext cx="2895600" cy="609600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ВАЉЕВО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3733800"/>
            <a:ext cx="3048000" cy="555812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80212" y="3733800"/>
            <a:ext cx="2895600" cy="555812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1981200"/>
            <a:ext cx="2667000" cy="5289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ЏИН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1447800"/>
            <a:ext cx="25908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ВИЛА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7735" y="900952"/>
            <a:ext cx="2514600" cy="54684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ПАТУЉЦИ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" y="367553"/>
            <a:ext cx="25146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ЗМАЈ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67400" y="1981200"/>
            <a:ext cx="2590800" cy="5289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ВАЉЕВЦИ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96000" y="1434353"/>
            <a:ext cx="2514600" cy="54684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ВАЉЕВАЦ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00800" y="900953"/>
            <a:ext cx="2438400" cy="54684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ВАЉЕВКА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29400" y="367553"/>
            <a:ext cx="23622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ГРАД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2035" y="4289612"/>
            <a:ext cx="3133165" cy="58718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В4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" y="4876800"/>
            <a:ext cx="3200400" cy="609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В3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200" y="5486400"/>
            <a:ext cx="32004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В2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6019800"/>
            <a:ext cx="3124200" cy="609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В1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715000" y="4289612"/>
            <a:ext cx="2743200" cy="58718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Г4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867400" y="4876800"/>
            <a:ext cx="2743200" cy="609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Г3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96000" y="5486400"/>
            <a:ext cx="28956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Г2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400800" y="6019800"/>
            <a:ext cx="2743200" cy="609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Г1</a:t>
            </a:r>
            <a:endParaRPr 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44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4600" y="1752600"/>
            <a:ext cx="4038600" cy="3733800"/>
          </a:xfrm>
        </p:spPr>
        <p:txBody>
          <a:bodyPr/>
          <a:lstStyle/>
          <a:p>
            <a:pPr algn="ctr"/>
            <a:endParaRPr lang="en-US" sz="8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0" y="1905000"/>
            <a:ext cx="5372512" cy="40514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RS" sz="115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0800" y="3124200"/>
            <a:ext cx="4191000" cy="609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???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2514600"/>
            <a:ext cx="3048000" cy="609600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БАЈКА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7800" y="2510118"/>
            <a:ext cx="2895600" cy="609600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ВАЉЕВО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3733800"/>
            <a:ext cx="3048000" cy="555812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80212" y="3733800"/>
            <a:ext cx="2895600" cy="555812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1981200"/>
            <a:ext cx="2667000" cy="5289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ЏИН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1447800"/>
            <a:ext cx="25908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ВИЛА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7735" y="900952"/>
            <a:ext cx="2514600" cy="54684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ПАТУЉЦИ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" y="367553"/>
            <a:ext cx="25146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ЗМАЈ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67400" y="1981200"/>
            <a:ext cx="2590800" cy="5289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ВАЉЕВЦИ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96000" y="1434353"/>
            <a:ext cx="2514600" cy="54684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ВАЉЕВАЦ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00800" y="900953"/>
            <a:ext cx="2438400" cy="54684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ВАЉЕВКА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29400" y="367553"/>
            <a:ext cx="23622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ГРАД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2035" y="4289612"/>
            <a:ext cx="3133165" cy="58718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В4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" y="4876800"/>
            <a:ext cx="3200400" cy="609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В3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200" y="5486400"/>
            <a:ext cx="32004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В2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6019800"/>
            <a:ext cx="3124200" cy="609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ЉУБАВНА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715000" y="4289612"/>
            <a:ext cx="2743200" cy="58718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Г4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867400" y="4876800"/>
            <a:ext cx="2743200" cy="609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Г3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96000" y="5486400"/>
            <a:ext cx="28956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Г2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400800" y="6019800"/>
            <a:ext cx="2743200" cy="609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Г1</a:t>
            </a:r>
            <a:endParaRPr 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44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4600" y="1752600"/>
            <a:ext cx="4038600" cy="3733800"/>
          </a:xfrm>
        </p:spPr>
        <p:txBody>
          <a:bodyPr/>
          <a:lstStyle/>
          <a:p>
            <a:pPr algn="ctr"/>
            <a:endParaRPr lang="en-US" sz="8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0" y="1905000"/>
            <a:ext cx="5372512" cy="40514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RS" sz="115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0800" y="3124200"/>
            <a:ext cx="4191000" cy="609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???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2514600"/>
            <a:ext cx="3048000" cy="609600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БАЈКА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7800" y="2510118"/>
            <a:ext cx="2895600" cy="609600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ВАЉЕВО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3733800"/>
            <a:ext cx="3048000" cy="555812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80212" y="3733800"/>
            <a:ext cx="2895600" cy="555812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1981200"/>
            <a:ext cx="2667000" cy="5289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ЏИН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1447800"/>
            <a:ext cx="25908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ВИЛА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7735" y="900952"/>
            <a:ext cx="2514600" cy="54684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ПАТУЉЦИ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" y="367553"/>
            <a:ext cx="25146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ЗМАЈ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67400" y="1981200"/>
            <a:ext cx="2590800" cy="5289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ВАЉЕВЦИ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96000" y="1434353"/>
            <a:ext cx="2514600" cy="54684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ВАЉЕВАЦ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00800" y="900953"/>
            <a:ext cx="2438400" cy="54684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ВАЉЕВКА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29400" y="367553"/>
            <a:ext cx="23622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ГРАД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2035" y="4289612"/>
            <a:ext cx="3133165" cy="58718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В4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" y="4876800"/>
            <a:ext cx="3200400" cy="609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В3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200" y="5486400"/>
            <a:ext cx="32004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РИМА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6019800"/>
            <a:ext cx="3124200" cy="609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ЉУБАВНА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715000" y="4289612"/>
            <a:ext cx="2743200" cy="58718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Г4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867400" y="4876800"/>
            <a:ext cx="2743200" cy="609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Г3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96000" y="5486400"/>
            <a:ext cx="28956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Г2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400800" y="6019800"/>
            <a:ext cx="2743200" cy="609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Г1</a:t>
            </a:r>
            <a:endParaRPr 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44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4600" y="1752600"/>
            <a:ext cx="4038600" cy="3733800"/>
          </a:xfrm>
        </p:spPr>
        <p:txBody>
          <a:bodyPr/>
          <a:lstStyle/>
          <a:p>
            <a:pPr algn="ctr"/>
            <a:endParaRPr lang="en-US" sz="8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0" y="1905000"/>
            <a:ext cx="5372512" cy="40514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RS" sz="115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0800" y="3124200"/>
            <a:ext cx="4191000" cy="609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???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2514600"/>
            <a:ext cx="3048000" cy="609600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БАЈКА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7800" y="2510118"/>
            <a:ext cx="2895600" cy="609600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ВАЉЕВО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3733800"/>
            <a:ext cx="3048000" cy="555812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80212" y="3733800"/>
            <a:ext cx="2895600" cy="555812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1981200"/>
            <a:ext cx="2667000" cy="5289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ЏИН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1447800"/>
            <a:ext cx="25908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ВИЛА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7735" y="900952"/>
            <a:ext cx="2514600" cy="54684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ПАТУЉЦИ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" y="367553"/>
            <a:ext cx="25146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ЗМАЈ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67400" y="1981200"/>
            <a:ext cx="2590800" cy="5289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ВАЉЕВЦИ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96000" y="1434353"/>
            <a:ext cx="2514600" cy="54684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ВАЉЕВАЦ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00800" y="900953"/>
            <a:ext cx="2438400" cy="54684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ВАЉЕВКА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29400" y="367553"/>
            <a:ext cx="23622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ГРАД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2035" y="4289612"/>
            <a:ext cx="3133165" cy="58718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В4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" y="4876800"/>
            <a:ext cx="3200400" cy="609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СТИХ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200" y="5486400"/>
            <a:ext cx="32004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РИМА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6019800"/>
            <a:ext cx="3124200" cy="609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ЉУБАВНА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715000" y="4289612"/>
            <a:ext cx="2743200" cy="58718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Г4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867400" y="4876800"/>
            <a:ext cx="2743200" cy="609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Г3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96000" y="5486400"/>
            <a:ext cx="28956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Г2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400800" y="6019800"/>
            <a:ext cx="2743200" cy="609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Г1</a:t>
            </a:r>
            <a:endParaRPr 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44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4600" y="1752600"/>
            <a:ext cx="4038600" cy="3733800"/>
          </a:xfrm>
        </p:spPr>
        <p:txBody>
          <a:bodyPr/>
          <a:lstStyle/>
          <a:p>
            <a:pPr algn="ctr"/>
            <a:endParaRPr lang="en-US" sz="8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0" y="1905000"/>
            <a:ext cx="5372512" cy="40514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RS" sz="115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0800" y="3124200"/>
            <a:ext cx="4191000" cy="609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???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2514600"/>
            <a:ext cx="3048000" cy="609600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БАЈКА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7800" y="2510118"/>
            <a:ext cx="2895600" cy="609600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ВАЉЕВО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3733800"/>
            <a:ext cx="3048000" cy="555812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80212" y="3733800"/>
            <a:ext cx="2895600" cy="555812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1981200"/>
            <a:ext cx="2667000" cy="5289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ЏИН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1447800"/>
            <a:ext cx="25908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ВИЛА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7735" y="900952"/>
            <a:ext cx="2514600" cy="54684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ПАТУЉЦИ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" y="367553"/>
            <a:ext cx="25146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ЗМАЈ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67400" y="1981200"/>
            <a:ext cx="2590800" cy="5289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ВАЉЕВЦИ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96000" y="1434353"/>
            <a:ext cx="2514600" cy="54684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ВАЉЕВАЦ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00800" y="900953"/>
            <a:ext cx="2438400" cy="54684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ВАЉЕВКА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29400" y="367553"/>
            <a:ext cx="23622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ГРАД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2035" y="4289612"/>
            <a:ext cx="3133165" cy="58718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СТРОФА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" y="4876800"/>
            <a:ext cx="3200400" cy="609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СТИХ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200" y="5486400"/>
            <a:ext cx="32004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РИМА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6019800"/>
            <a:ext cx="3124200" cy="609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ЉУБАВНА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715000" y="4289612"/>
            <a:ext cx="2743200" cy="58718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Г4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867400" y="4876800"/>
            <a:ext cx="2743200" cy="609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Г3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96000" y="5486400"/>
            <a:ext cx="28956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Г2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400800" y="6019800"/>
            <a:ext cx="2743200" cy="609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Г1</a:t>
            </a:r>
            <a:endParaRPr 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44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4600" y="1752600"/>
            <a:ext cx="4038600" cy="3733800"/>
          </a:xfrm>
        </p:spPr>
        <p:txBody>
          <a:bodyPr/>
          <a:lstStyle/>
          <a:p>
            <a:pPr algn="ctr"/>
            <a:endParaRPr lang="en-US" sz="8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0" y="1905000"/>
            <a:ext cx="5372512" cy="40514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RS" sz="115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0800" y="3124200"/>
            <a:ext cx="4191000" cy="609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???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2514600"/>
            <a:ext cx="3048000" cy="609600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БАЈКА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7800" y="2510118"/>
            <a:ext cx="2895600" cy="609600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ВАЉЕВО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3733800"/>
            <a:ext cx="3048000" cy="555812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ПЕСМА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80212" y="3733800"/>
            <a:ext cx="2895600" cy="555812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1981200"/>
            <a:ext cx="2667000" cy="5289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ЏИН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1447800"/>
            <a:ext cx="25908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ВИЛА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7735" y="900952"/>
            <a:ext cx="2514600" cy="54684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ПАТУЉЦИ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" y="367553"/>
            <a:ext cx="25146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ЗМАЈ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67400" y="1981200"/>
            <a:ext cx="2590800" cy="5289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ВАЉЕВЦИ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96000" y="1434353"/>
            <a:ext cx="2514600" cy="54684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ВАЉЕВАЦ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00800" y="900953"/>
            <a:ext cx="2438400" cy="54684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ВАЉЕВКА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29400" y="367553"/>
            <a:ext cx="23622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ГРАД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2035" y="4289612"/>
            <a:ext cx="3133165" cy="58718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СТРОФА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" y="4876800"/>
            <a:ext cx="3200400" cy="609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СТИХ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200" y="5486400"/>
            <a:ext cx="32004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РИМА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6019800"/>
            <a:ext cx="3124200" cy="609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ЉУБАВНА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715000" y="4289612"/>
            <a:ext cx="2743200" cy="58718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Г4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867400" y="4876800"/>
            <a:ext cx="2743200" cy="609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Г3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96000" y="5486400"/>
            <a:ext cx="28956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Г2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400800" y="6019800"/>
            <a:ext cx="2743200" cy="609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Г1</a:t>
            </a:r>
            <a:endParaRPr 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44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4600" y="1752600"/>
            <a:ext cx="4038600" cy="3733800"/>
          </a:xfrm>
        </p:spPr>
        <p:txBody>
          <a:bodyPr/>
          <a:lstStyle/>
          <a:p>
            <a:pPr algn="ctr"/>
            <a:endParaRPr lang="en-US" sz="8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0" y="1905000"/>
            <a:ext cx="5372512" cy="40514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RS" sz="115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0800" y="3124200"/>
            <a:ext cx="4191000" cy="609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???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2514600"/>
            <a:ext cx="3048000" cy="609600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БАЈКА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7800" y="2510118"/>
            <a:ext cx="2895600" cy="609600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ВАЉЕВО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3733800"/>
            <a:ext cx="3048000" cy="555812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ПЕСМА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80212" y="3733800"/>
            <a:ext cx="2895600" cy="555812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1981200"/>
            <a:ext cx="2667000" cy="5289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ЏИН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1447800"/>
            <a:ext cx="25908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ВИЛА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7735" y="900952"/>
            <a:ext cx="2514600" cy="54684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ПАТУЉЦИ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" y="367553"/>
            <a:ext cx="25146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ЗМАЈ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67400" y="1981200"/>
            <a:ext cx="2590800" cy="5289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ВАЉЕВЦИ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96000" y="1434353"/>
            <a:ext cx="2514600" cy="54684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ВАЉЕВАЦ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00800" y="900953"/>
            <a:ext cx="2438400" cy="54684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ВАЉЕВКА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29400" y="367553"/>
            <a:ext cx="23622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ГРАД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2035" y="4289612"/>
            <a:ext cx="3133165" cy="58718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СТРОФА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" y="4876800"/>
            <a:ext cx="3200400" cy="609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СТИХ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200" y="5486400"/>
            <a:ext cx="32004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РИМА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6019800"/>
            <a:ext cx="3124200" cy="609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ЉУБАВНА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715000" y="4289612"/>
            <a:ext cx="2743200" cy="58718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Г4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867400" y="4876800"/>
            <a:ext cx="2743200" cy="609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Г3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96000" y="5486400"/>
            <a:ext cx="28956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Г2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400800" y="6019800"/>
            <a:ext cx="2743200" cy="609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ДАМСКИ</a:t>
            </a:r>
            <a:endParaRPr 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44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400"/>
            <a:ext cx="9144000" cy="924475"/>
          </a:xfrm>
          <a:effectLst>
            <a:reflection blurRad="6350" stA="50000" endA="295" endPos="92000" dist="101600" dir="5400000" sy="-100000" algn="bl" rotWithShape="0"/>
          </a:effectLst>
          <a:scene3d>
            <a:camera prst="perspectiveHeroicExtremeRightFacing"/>
            <a:lightRig rig="threePt" dir="t"/>
          </a:scene3d>
        </p:spPr>
        <p:txBody>
          <a:bodyPr/>
          <a:lstStyle/>
          <a:p>
            <a:pPr algn="ctr"/>
            <a:endParaRPr lang="en-US" sz="8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RS" sz="115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kraca SLAGALICA (ŠPICA) (1)(4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6019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89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4600" y="1752600"/>
            <a:ext cx="4038600" cy="3733800"/>
          </a:xfrm>
        </p:spPr>
        <p:txBody>
          <a:bodyPr/>
          <a:lstStyle/>
          <a:p>
            <a:pPr algn="ctr"/>
            <a:endParaRPr lang="en-US" sz="8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0" y="1905000"/>
            <a:ext cx="5372512" cy="40514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RS" sz="115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0800" y="3124200"/>
            <a:ext cx="4191000" cy="609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???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2514600"/>
            <a:ext cx="3048000" cy="609600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БАЈКА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7800" y="2510118"/>
            <a:ext cx="2895600" cy="609600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ВАЉЕВО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3733800"/>
            <a:ext cx="3048000" cy="555812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ПЕСМА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80212" y="3733800"/>
            <a:ext cx="2895600" cy="555812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1981200"/>
            <a:ext cx="2667000" cy="5289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ЏИН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1447800"/>
            <a:ext cx="25908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ВИЛА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7735" y="900952"/>
            <a:ext cx="2514600" cy="54684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ПАТУЉЦИ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" y="367553"/>
            <a:ext cx="25146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ЗМАЈ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67400" y="1981200"/>
            <a:ext cx="2590800" cy="5289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ВАЉЕВЦИ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96000" y="1434353"/>
            <a:ext cx="2514600" cy="54684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ВАЉЕВАЦ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00800" y="900953"/>
            <a:ext cx="2438400" cy="54684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ВАЉЕВКА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29400" y="367553"/>
            <a:ext cx="23622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ГРАД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2035" y="4289612"/>
            <a:ext cx="3133165" cy="58718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СТРОФА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" y="4876800"/>
            <a:ext cx="3200400" cy="609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СТИХ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200" y="5486400"/>
            <a:ext cx="32004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РИМА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6019800"/>
            <a:ext cx="3124200" cy="609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ЉУБАВНА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715000" y="4289612"/>
            <a:ext cx="2743200" cy="58718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Г4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867400" y="4876800"/>
            <a:ext cx="2743200" cy="609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Г3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96000" y="5486400"/>
            <a:ext cx="28956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СЛАМНАТИ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400800" y="6019800"/>
            <a:ext cx="2743200" cy="609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ДАМСКИ</a:t>
            </a:r>
            <a:endParaRPr 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44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4600" y="1752600"/>
            <a:ext cx="4038600" cy="3733800"/>
          </a:xfrm>
        </p:spPr>
        <p:txBody>
          <a:bodyPr/>
          <a:lstStyle/>
          <a:p>
            <a:pPr algn="ctr"/>
            <a:endParaRPr lang="en-US" sz="8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0" y="1905000"/>
            <a:ext cx="5372512" cy="40514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RS" sz="115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0800" y="3124200"/>
            <a:ext cx="4191000" cy="609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???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2514600"/>
            <a:ext cx="3048000" cy="609600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БАЈКА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7800" y="2510118"/>
            <a:ext cx="2895600" cy="609600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ВАЉЕВО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3733800"/>
            <a:ext cx="3048000" cy="555812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ПЕСМА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80212" y="3733800"/>
            <a:ext cx="2895600" cy="555812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1981200"/>
            <a:ext cx="2667000" cy="5289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ЏИН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1447800"/>
            <a:ext cx="25908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ВИЛА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7735" y="900952"/>
            <a:ext cx="2514600" cy="54684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ПАТУЉЦИ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" y="367553"/>
            <a:ext cx="25146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ЗМАЈ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67400" y="1981200"/>
            <a:ext cx="2590800" cy="5289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ВАЉЕВЦИ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96000" y="1434353"/>
            <a:ext cx="2514600" cy="54684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ВАЉЕВАЦ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00800" y="900953"/>
            <a:ext cx="2438400" cy="54684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ВАЉЕВКА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29400" y="367553"/>
            <a:ext cx="23622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ГРАД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2035" y="4289612"/>
            <a:ext cx="3133165" cy="58718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СТРОФА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" y="4876800"/>
            <a:ext cx="3200400" cy="609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СТИХ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200" y="5486400"/>
            <a:ext cx="32004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РИМА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6019800"/>
            <a:ext cx="3124200" cy="609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ЉУБАВНА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715000" y="4289612"/>
            <a:ext cx="2743200" cy="58718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Г4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867400" y="4876800"/>
            <a:ext cx="2743200" cy="609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МАЂИОНИЧАРСКИ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96000" y="5486400"/>
            <a:ext cx="28956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СЛАМНАТИ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400800" y="6019800"/>
            <a:ext cx="2743200" cy="609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ДАМСКИ</a:t>
            </a:r>
            <a:endParaRPr 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44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4600" y="1752600"/>
            <a:ext cx="4038600" cy="3733800"/>
          </a:xfrm>
        </p:spPr>
        <p:txBody>
          <a:bodyPr/>
          <a:lstStyle/>
          <a:p>
            <a:pPr algn="ctr"/>
            <a:endParaRPr lang="en-US" sz="8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0" y="1905000"/>
            <a:ext cx="5372512" cy="40514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RS" sz="115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0800" y="3124200"/>
            <a:ext cx="4191000" cy="609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???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2514600"/>
            <a:ext cx="3048000" cy="609600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БАЈКА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7800" y="2510118"/>
            <a:ext cx="2895600" cy="609600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ВАЉЕВО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3733800"/>
            <a:ext cx="3048000" cy="555812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ПЕСМА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80212" y="3733800"/>
            <a:ext cx="2895600" cy="555812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1981200"/>
            <a:ext cx="2667000" cy="5289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ЏИН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1447800"/>
            <a:ext cx="25908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ВИЛА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7735" y="900952"/>
            <a:ext cx="2514600" cy="54684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ПАТУЉЦИ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" y="367553"/>
            <a:ext cx="25146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ЗМАЈ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67400" y="1981200"/>
            <a:ext cx="2590800" cy="5289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ВАЉЕВЦИ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96000" y="1434353"/>
            <a:ext cx="2514600" cy="54684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ВАЉЕВАЦ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00800" y="900953"/>
            <a:ext cx="2438400" cy="54684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ВАЉЕВКА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29400" y="367553"/>
            <a:ext cx="23622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ГРАД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2035" y="4289612"/>
            <a:ext cx="3133165" cy="58718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СТРОФА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" y="4876800"/>
            <a:ext cx="3200400" cy="609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СТИХ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200" y="5486400"/>
            <a:ext cx="32004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РИМА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6019800"/>
            <a:ext cx="3124200" cy="609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ЉУБАВНА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715000" y="4289612"/>
            <a:ext cx="2743200" cy="58718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КАУБОЈСКИ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867400" y="4876800"/>
            <a:ext cx="2743200" cy="609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МАЂИОНИЧАРСКИ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96000" y="5486400"/>
            <a:ext cx="28956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СЛАМНАТИ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400800" y="6019800"/>
            <a:ext cx="2743200" cy="609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ДАМСКИ</a:t>
            </a:r>
            <a:endParaRPr 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44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4600" y="1752600"/>
            <a:ext cx="4038600" cy="3733800"/>
          </a:xfrm>
        </p:spPr>
        <p:txBody>
          <a:bodyPr/>
          <a:lstStyle/>
          <a:p>
            <a:pPr algn="ctr"/>
            <a:endParaRPr lang="en-US" sz="8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0" y="1905000"/>
            <a:ext cx="5372512" cy="40514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RS" sz="115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0800" y="3124200"/>
            <a:ext cx="4191000" cy="609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???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2514600"/>
            <a:ext cx="3048000" cy="609600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БАЈКА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7800" y="2510118"/>
            <a:ext cx="2895600" cy="609600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ВАЉЕВО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3733800"/>
            <a:ext cx="3048000" cy="555812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ПЕСМА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80212" y="3733800"/>
            <a:ext cx="2895600" cy="555812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ШЕШИР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1981200"/>
            <a:ext cx="2667000" cy="5289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ЏИН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1447800"/>
            <a:ext cx="25908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ВИЛА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7735" y="900952"/>
            <a:ext cx="2514600" cy="54684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ПАТУЉЦИ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" y="367553"/>
            <a:ext cx="25146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ЗМАЈ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67400" y="1981200"/>
            <a:ext cx="2590800" cy="5289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ВАЉЕВЦИ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96000" y="1434353"/>
            <a:ext cx="2514600" cy="54684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ВАЉЕВАЦ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00800" y="900953"/>
            <a:ext cx="2438400" cy="54684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ВАЉЕВКА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29400" y="367553"/>
            <a:ext cx="23622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ГРАД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2035" y="4289612"/>
            <a:ext cx="3133165" cy="58718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СТРОФА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" y="4876800"/>
            <a:ext cx="3200400" cy="609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СТИХ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200" y="5486400"/>
            <a:ext cx="32004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РИМА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6019800"/>
            <a:ext cx="3124200" cy="609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ЉУБАВНА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715000" y="4289612"/>
            <a:ext cx="2743200" cy="58718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КАУБОЈСКИ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867400" y="4876800"/>
            <a:ext cx="2743200" cy="609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МАЂИОНИЧАРСКИ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96000" y="5486400"/>
            <a:ext cx="28956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СЛАМНАТИ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400800" y="6019800"/>
            <a:ext cx="2743200" cy="609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ДАМСКИ</a:t>
            </a:r>
            <a:endParaRPr 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44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4600" y="1752600"/>
            <a:ext cx="4038600" cy="3733800"/>
          </a:xfrm>
        </p:spPr>
        <p:txBody>
          <a:bodyPr/>
          <a:lstStyle/>
          <a:p>
            <a:pPr algn="ctr"/>
            <a:endParaRPr lang="en-US" sz="8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0" y="1905000"/>
            <a:ext cx="5372512" cy="40514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RS" sz="115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0800" y="3124200"/>
            <a:ext cx="4191000" cy="609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ДЕСАНКА МАКСИМОВИЋ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2514600"/>
            <a:ext cx="3048000" cy="609600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БАЈКА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7800" y="2510118"/>
            <a:ext cx="2895600" cy="609600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ВАЉЕВО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3733800"/>
            <a:ext cx="3048000" cy="555812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ПЕСМА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80212" y="3733800"/>
            <a:ext cx="2895600" cy="555812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ШЕШИР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1981200"/>
            <a:ext cx="2667000" cy="5289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ЏИН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1447800"/>
            <a:ext cx="25908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ВИЛА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7735" y="900952"/>
            <a:ext cx="2514600" cy="54684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ПАТУЉЦИ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" y="367553"/>
            <a:ext cx="25146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ЗМАЈ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67400" y="1981200"/>
            <a:ext cx="2590800" cy="5289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ВАЉЕВЦИ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96000" y="1434353"/>
            <a:ext cx="2514600" cy="54684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ВАЉЕВАЦ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00800" y="900953"/>
            <a:ext cx="2438400" cy="54684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ВАЉЕВКА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29400" y="367553"/>
            <a:ext cx="23622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ГРАД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2035" y="4289612"/>
            <a:ext cx="3133165" cy="58718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СТРОФА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" y="4876800"/>
            <a:ext cx="3200400" cy="609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СТИХ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200" y="5486400"/>
            <a:ext cx="32004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РИМА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6019800"/>
            <a:ext cx="3124200" cy="609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ЉУБАВНА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715000" y="4289612"/>
            <a:ext cx="2743200" cy="58718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КАУБОЈСКИ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867400" y="4876800"/>
            <a:ext cx="2743200" cy="609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МАЂИОНИЧАРСКИ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96000" y="5486400"/>
            <a:ext cx="28956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СЛАМНАТИ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400800" y="6019800"/>
            <a:ext cx="2743200" cy="609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ДАМСКИ</a:t>
            </a:r>
            <a:endParaRPr 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22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71800"/>
            <a:ext cx="9144000" cy="924475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spPr>
        <p:txBody>
          <a:bodyPr/>
          <a:lstStyle/>
          <a:p>
            <a:endParaRPr lang="en-US" sz="115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9637"/>
            <a:ext cx="9144000" cy="5145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kraca SLAGALICA (ŠPICA) (1)(4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61722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90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800" y="1676400"/>
            <a:ext cx="7125113" cy="924475"/>
          </a:xfrm>
        </p:spPr>
        <p:txBody>
          <a:bodyPr/>
          <a:lstStyle/>
          <a:p>
            <a:endParaRPr lang="en-US" sz="96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6019800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473388" y="3581402"/>
            <a:ext cx="3756211" cy="838198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ЛАБУДУ</a:t>
            </a:r>
            <a:endParaRPr lang="en-US" sz="20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4473388" y="1976718"/>
            <a:ext cx="3756211" cy="788891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РАКУ КРОЈАЧУ</a:t>
            </a:r>
            <a:endParaRPr lang="en-US" sz="20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4473386" y="4419600"/>
            <a:ext cx="3756211" cy="847165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ЗИМА</a:t>
            </a:r>
            <a:endParaRPr lang="en-US" sz="20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685801" y="2770092"/>
            <a:ext cx="3787588" cy="788896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СЛИКАРКА</a:t>
            </a:r>
            <a:endParaRPr lang="en-US" sz="2000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1162050"/>
            <a:ext cx="3787586" cy="819150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ПРИЧА О</a:t>
            </a:r>
            <a:endParaRPr lang="en-US" sz="20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685800" y="1981200"/>
            <a:ext cx="3787588" cy="779928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БАЈКА О</a:t>
            </a:r>
            <a:endParaRPr lang="en-US" sz="20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685801" y="3581402"/>
            <a:ext cx="3787588" cy="838198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ЛУТКЕ</a:t>
            </a:r>
            <a:endParaRPr lang="en-US" sz="20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4473386" y="1162050"/>
            <a:ext cx="3756213" cy="819150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РАЧУНАЈУ</a:t>
            </a:r>
            <a:endParaRPr lang="en-US" sz="2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685801" y="4433047"/>
            <a:ext cx="3787588" cy="833718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ХВАЛИСАВИ</a:t>
            </a:r>
            <a:endParaRPr lang="en-US" sz="20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4473387" y="2752163"/>
            <a:ext cx="3756211" cy="806824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ЗЕЧЕВИ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856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800" y="1676400"/>
            <a:ext cx="7125113" cy="924475"/>
          </a:xfrm>
        </p:spPr>
        <p:txBody>
          <a:bodyPr/>
          <a:lstStyle/>
          <a:p>
            <a:endParaRPr lang="en-US" sz="96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6019800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473388" y="3581402"/>
            <a:ext cx="3756211" cy="838198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ЛАБУДУ</a:t>
            </a:r>
            <a:endParaRPr lang="en-US" sz="20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4473388" y="1976718"/>
            <a:ext cx="3756211" cy="788891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РАКУ КРОЈАЧУ</a:t>
            </a:r>
            <a:endParaRPr lang="en-US" sz="20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4473386" y="4419600"/>
            <a:ext cx="3756211" cy="847165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ЗИМА</a:t>
            </a:r>
            <a:endParaRPr lang="en-US" sz="20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685801" y="2770092"/>
            <a:ext cx="3787588" cy="788896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СЛИКАРКА</a:t>
            </a:r>
            <a:endParaRPr lang="en-US" sz="2000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1162050"/>
            <a:ext cx="3787586" cy="819150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ПРИЧА О</a:t>
            </a:r>
            <a:endParaRPr lang="en-US" sz="20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685800" y="1981200"/>
            <a:ext cx="3787588" cy="779928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БАЈКА О</a:t>
            </a:r>
            <a:endParaRPr lang="en-US" sz="20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685801" y="3581402"/>
            <a:ext cx="3787588" cy="838198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ЛУТКЕ</a:t>
            </a:r>
            <a:endParaRPr lang="en-US" sz="20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4473386" y="1162050"/>
            <a:ext cx="3756213" cy="819150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РАЧУНАЈУ</a:t>
            </a:r>
            <a:endParaRPr lang="en-US" sz="2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685801" y="4433047"/>
            <a:ext cx="3787588" cy="833718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ХВАЛИСАВИ</a:t>
            </a:r>
            <a:endParaRPr lang="en-US" sz="20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4473387" y="2752163"/>
            <a:ext cx="3756211" cy="806824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ЗЕЧЕВИ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77235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800" y="1676400"/>
            <a:ext cx="7125113" cy="924475"/>
          </a:xfrm>
        </p:spPr>
        <p:txBody>
          <a:bodyPr/>
          <a:lstStyle/>
          <a:p>
            <a:endParaRPr lang="en-US" sz="96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6019800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473388" y="3581402"/>
            <a:ext cx="3756211" cy="838198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ЛАБУДУ</a:t>
            </a:r>
            <a:endParaRPr lang="en-US" sz="20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4473388" y="1976718"/>
            <a:ext cx="3756211" cy="788891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РАКУ КРОЈАЧУ</a:t>
            </a:r>
            <a:endParaRPr lang="en-US" sz="20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4473386" y="4419600"/>
            <a:ext cx="3756211" cy="847165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ЗИМА</a:t>
            </a:r>
            <a:endParaRPr lang="en-US" sz="20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685801" y="2770092"/>
            <a:ext cx="3787588" cy="788896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СЛИКАРКА</a:t>
            </a:r>
            <a:endParaRPr lang="en-US" sz="2000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1162050"/>
            <a:ext cx="3787586" cy="819150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ПРИЧА О</a:t>
            </a:r>
            <a:endParaRPr lang="en-US" sz="20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685800" y="1981200"/>
            <a:ext cx="3787588" cy="779928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БАЈКА О</a:t>
            </a:r>
            <a:endParaRPr lang="en-US" sz="20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685801" y="3581402"/>
            <a:ext cx="3787588" cy="838198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ЛУТКЕ</a:t>
            </a:r>
            <a:endParaRPr lang="en-US" sz="20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4473386" y="1162050"/>
            <a:ext cx="3756213" cy="819150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РАЧУНАЈУ</a:t>
            </a:r>
            <a:endParaRPr lang="en-US" sz="2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685801" y="4433047"/>
            <a:ext cx="3787588" cy="833718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ХВАЛИСАВИ</a:t>
            </a:r>
            <a:endParaRPr lang="en-US" sz="20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4473387" y="2752163"/>
            <a:ext cx="3756211" cy="806824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ЗЕЧЕВИ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8563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800" y="1676400"/>
            <a:ext cx="7125113" cy="924475"/>
          </a:xfrm>
        </p:spPr>
        <p:txBody>
          <a:bodyPr/>
          <a:lstStyle/>
          <a:p>
            <a:endParaRPr lang="en-US" sz="96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6019800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473388" y="3581402"/>
            <a:ext cx="3756211" cy="838198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ЛАБУДУ</a:t>
            </a:r>
            <a:endParaRPr lang="en-US" sz="20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4473388" y="1976718"/>
            <a:ext cx="3756211" cy="788891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РАКУ КРОЈАЧУ</a:t>
            </a:r>
            <a:endParaRPr lang="en-US" sz="20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4473386" y="4419600"/>
            <a:ext cx="3756211" cy="847165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ЗИМА</a:t>
            </a:r>
            <a:endParaRPr lang="en-US" sz="20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685801" y="2770092"/>
            <a:ext cx="3787588" cy="788896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СЛИКАРКА</a:t>
            </a:r>
            <a:endParaRPr lang="en-US" sz="2000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1162050"/>
            <a:ext cx="3787586" cy="819150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ПРИЧА О</a:t>
            </a:r>
            <a:endParaRPr lang="en-US" sz="20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685800" y="1981200"/>
            <a:ext cx="3787588" cy="77992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БАЈКА О</a:t>
            </a:r>
            <a:endParaRPr lang="en-US" sz="20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685801" y="3581402"/>
            <a:ext cx="3787588" cy="838198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ЛУТКЕ</a:t>
            </a:r>
            <a:endParaRPr lang="en-US" sz="20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4473386" y="1162050"/>
            <a:ext cx="3756213" cy="819150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РАЧУНАЈУ</a:t>
            </a:r>
            <a:endParaRPr lang="en-US" sz="2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685801" y="4433047"/>
            <a:ext cx="3787588" cy="833718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ХВАЛИСАВИ</a:t>
            </a:r>
            <a:endParaRPr lang="en-US" sz="20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4473387" y="2752163"/>
            <a:ext cx="3756211" cy="806824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ЗЕЧЕВИ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34906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4600" y="1752600"/>
            <a:ext cx="4038600" cy="3733800"/>
          </a:xfrm>
        </p:spPr>
        <p:txBody>
          <a:bodyPr/>
          <a:lstStyle/>
          <a:p>
            <a:pPr algn="ctr"/>
            <a:endParaRPr lang="en-US" sz="8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0" y="1905000"/>
            <a:ext cx="5372512" cy="40514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RS" sz="115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0800" y="3124200"/>
            <a:ext cx="4191000" cy="609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???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2514600"/>
            <a:ext cx="3048000" cy="609600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А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7800" y="2510118"/>
            <a:ext cx="2895600" cy="609600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Б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3733800"/>
            <a:ext cx="3048000" cy="555812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80212" y="3733800"/>
            <a:ext cx="2895600" cy="555812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1981200"/>
            <a:ext cx="2667000" cy="5289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А4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1447800"/>
            <a:ext cx="25908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А3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7735" y="900952"/>
            <a:ext cx="2514600" cy="54684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А2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" y="367553"/>
            <a:ext cx="25146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А1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67400" y="1981200"/>
            <a:ext cx="2590800" cy="5289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Б4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96000" y="1434353"/>
            <a:ext cx="2514600" cy="54684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Б3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00800" y="900953"/>
            <a:ext cx="2438400" cy="54684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Б2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29400" y="367553"/>
            <a:ext cx="23622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Б1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2035" y="4289612"/>
            <a:ext cx="3133165" cy="58718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В4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" y="4876800"/>
            <a:ext cx="3200400" cy="609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В3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200" y="5486400"/>
            <a:ext cx="32004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В2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6019800"/>
            <a:ext cx="3124200" cy="609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В1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715000" y="4289612"/>
            <a:ext cx="2743200" cy="58718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Г4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867400" y="4876800"/>
            <a:ext cx="2743200" cy="609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Г3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96000" y="5486400"/>
            <a:ext cx="28956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Г2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400800" y="6019800"/>
            <a:ext cx="2743200" cy="609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Г1</a:t>
            </a:r>
            <a:endParaRPr 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44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800" y="1676400"/>
            <a:ext cx="7125113" cy="924475"/>
          </a:xfrm>
        </p:spPr>
        <p:txBody>
          <a:bodyPr/>
          <a:lstStyle/>
          <a:p>
            <a:endParaRPr lang="en-US" sz="96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6019800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473388" y="3581402"/>
            <a:ext cx="3756211" cy="83819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ЛАБУДУ</a:t>
            </a:r>
            <a:endParaRPr lang="en-US" sz="20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4473385" y="1972237"/>
            <a:ext cx="3756211" cy="788891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РАКУ КРОЈАЧУ</a:t>
            </a:r>
            <a:endParaRPr lang="en-US" sz="20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4473386" y="4419600"/>
            <a:ext cx="3756211" cy="847165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ЗИМА</a:t>
            </a:r>
            <a:endParaRPr lang="en-US" sz="20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685801" y="2770092"/>
            <a:ext cx="3787588" cy="788896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СЛИКАРКА</a:t>
            </a:r>
            <a:endParaRPr lang="en-US" sz="2000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3" y="1162050"/>
            <a:ext cx="3787586" cy="819150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ПРИЧА О</a:t>
            </a:r>
            <a:endParaRPr lang="en-US" sz="20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685800" y="1981200"/>
            <a:ext cx="3787588" cy="77992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БАЈКА О</a:t>
            </a:r>
            <a:endParaRPr lang="en-US" sz="20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685801" y="3581402"/>
            <a:ext cx="3787588" cy="838198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ЛУТКЕ</a:t>
            </a:r>
            <a:endParaRPr lang="en-US" sz="20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4473386" y="1162050"/>
            <a:ext cx="3756213" cy="819150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РАЧУНАЈУ</a:t>
            </a:r>
            <a:endParaRPr lang="en-US" sz="2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685801" y="4433047"/>
            <a:ext cx="3787588" cy="833718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ХВАЛИСАВИ</a:t>
            </a:r>
            <a:endParaRPr lang="en-US" sz="20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4473387" y="2752163"/>
            <a:ext cx="3756211" cy="806824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ЗЕЧЕВИ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65588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800" y="1676400"/>
            <a:ext cx="7125113" cy="924475"/>
          </a:xfrm>
        </p:spPr>
        <p:txBody>
          <a:bodyPr/>
          <a:lstStyle/>
          <a:p>
            <a:endParaRPr lang="en-US" sz="96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6019800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473388" y="3581402"/>
            <a:ext cx="3756211" cy="83819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ЛАБУДУ</a:t>
            </a:r>
            <a:endParaRPr lang="en-US" sz="20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4473388" y="1976718"/>
            <a:ext cx="3756211" cy="788891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РАКУ КРОЈАЧУ</a:t>
            </a:r>
            <a:endParaRPr lang="en-US" sz="20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4473386" y="4419600"/>
            <a:ext cx="3756211" cy="847165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ЗИМА</a:t>
            </a:r>
            <a:endParaRPr lang="en-US" sz="20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685801" y="2770092"/>
            <a:ext cx="3787588" cy="788896"/>
          </a:xfrm>
          <a:prstGeom prst="roundRect">
            <a:avLst/>
          </a:prstGeom>
          <a:solidFill>
            <a:srgbClr val="92D05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СЛИКАРКА</a:t>
            </a:r>
            <a:endParaRPr lang="en-US" sz="2000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1162050"/>
            <a:ext cx="3787586" cy="819150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ПРИЧА О</a:t>
            </a:r>
            <a:endParaRPr lang="en-US" sz="20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685800" y="1981200"/>
            <a:ext cx="3787588" cy="77992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БАЈКА О</a:t>
            </a:r>
            <a:endParaRPr lang="en-US" sz="20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685801" y="3581402"/>
            <a:ext cx="3787588" cy="838198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ЛУТКЕ</a:t>
            </a:r>
            <a:endParaRPr lang="en-US" sz="20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4473386" y="1162050"/>
            <a:ext cx="3756213" cy="819150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РАЧУНАЈУ</a:t>
            </a:r>
            <a:endParaRPr lang="en-US" sz="2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685801" y="4433047"/>
            <a:ext cx="3787588" cy="833718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ХВАЛИСАВИ</a:t>
            </a:r>
            <a:endParaRPr lang="en-US" sz="20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4473387" y="2752163"/>
            <a:ext cx="3756211" cy="806824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ЗЕЧЕВИ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85995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800" y="1676400"/>
            <a:ext cx="7125113" cy="924475"/>
          </a:xfrm>
        </p:spPr>
        <p:txBody>
          <a:bodyPr/>
          <a:lstStyle/>
          <a:p>
            <a:endParaRPr lang="en-US" sz="96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6019800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473388" y="3581402"/>
            <a:ext cx="3756211" cy="83819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ЛАБУДУ</a:t>
            </a:r>
            <a:endParaRPr lang="en-US" sz="20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4473388" y="1976718"/>
            <a:ext cx="3756211" cy="788891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РАКУ КРОЈАЧУ</a:t>
            </a:r>
            <a:endParaRPr lang="en-US" sz="20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4473386" y="4419600"/>
            <a:ext cx="3756211" cy="847165"/>
          </a:xfrm>
          <a:prstGeom prst="roundRect">
            <a:avLst/>
          </a:prstGeom>
          <a:solidFill>
            <a:srgbClr val="92D05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ЗИМА</a:t>
            </a:r>
            <a:endParaRPr lang="en-US" sz="20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685801" y="2770092"/>
            <a:ext cx="3787588" cy="788896"/>
          </a:xfrm>
          <a:prstGeom prst="roundRect">
            <a:avLst/>
          </a:prstGeom>
          <a:solidFill>
            <a:srgbClr val="92D05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СЛИКАРКА</a:t>
            </a:r>
            <a:endParaRPr lang="en-US" sz="2000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1162050"/>
            <a:ext cx="3787586" cy="819150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ПРИЧА О</a:t>
            </a:r>
            <a:endParaRPr lang="en-US" sz="20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685800" y="1981200"/>
            <a:ext cx="3787588" cy="77992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БАЈКА О</a:t>
            </a:r>
            <a:endParaRPr lang="en-US" sz="20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685801" y="3581402"/>
            <a:ext cx="3787588" cy="838198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ЛУТКЕ</a:t>
            </a:r>
            <a:endParaRPr lang="en-US" sz="20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4473386" y="1162050"/>
            <a:ext cx="3756213" cy="819150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РАЧУНАЈУ</a:t>
            </a:r>
            <a:endParaRPr lang="en-US" sz="2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685801" y="4433047"/>
            <a:ext cx="3787588" cy="833718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ХВАЛИСАВИ</a:t>
            </a:r>
            <a:endParaRPr lang="en-US" sz="20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4473387" y="2752163"/>
            <a:ext cx="3756211" cy="806824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ЗЕЧЕВИ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06000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800" y="1676400"/>
            <a:ext cx="7125113" cy="924475"/>
          </a:xfrm>
        </p:spPr>
        <p:txBody>
          <a:bodyPr/>
          <a:lstStyle/>
          <a:p>
            <a:endParaRPr lang="en-US" sz="96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6019800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473388" y="3581402"/>
            <a:ext cx="3756211" cy="83819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ЛАБУДУ</a:t>
            </a:r>
            <a:endParaRPr lang="en-US" sz="20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4473388" y="1976718"/>
            <a:ext cx="3756211" cy="788891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РАКУ КРОЈАЧУ</a:t>
            </a:r>
            <a:endParaRPr lang="en-US" sz="20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4473386" y="4419600"/>
            <a:ext cx="3756211" cy="847165"/>
          </a:xfrm>
          <a:prstGeom prst="roundRect">
            <a:avLst/>
          </a:prstGeom>
          <a:solidFill>
            <a:srgbClr val="92D05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ЗИМА</a:t>
            </a:r>
            <a:endParaRPr lang="en-US" sz="20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685801" y="2770092"/>
            <a:ext cx="3787588" cy="788896"/>
          </a:xfrm>
          <a:prstGeom prst="roundRect">
            <a:avLst/>
          </a:prstGeom>
          <a:solidFill>
            <a:srgbClr val="92D05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СЛИКАРКА</a:t>
            </a:r>
            <a:endParaRPr lang="en-US" sz="2000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1162050"/>
            <a:ext cx="3787586" cy="819150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ПРИЧА О</a:t>
            </a:r>
            <a:endParaRPr lang="en-US" sz="20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685800" y="1981200"/>
            <a:ext cx="3787588" cy="77992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БАЈКА О</a:t>
            </a:r>
            <a:endParaRPr lang="en-US" sz="20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685801" y="3581402"/>
            <a:ext cx="3787588" cy="838198"/>
          </a:xfrm>
          <a:prstGeom prst="roundRect">
            <a:avLst/>
          </a:prstGeom>
          <a:solidFill>
            <a:srgbClr val="00B0F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ЛУТКЕ</a:t>
            </a:r>
            <a:endParaRPr lang="en-US" sz="20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4473386" y="1162050"/>
            <a:ext cx="3756213" cy="819150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РАЧУНАЈУ</a:t>
            </a:r>
            <a:endParaRPr lang="en-US" sz="2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685801" y="4433047"/>
            <a:ext cx="3787588" cy="833718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ХВАЛИСАВИ</a:t>
            </a:r>
            <a:endParaRPr lang="en-US" sz="20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4473387" y="2752163"/>
            <a:ext cx="3756211" cy="806824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ЗЕЧЕВИ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18602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800" y="1676400"/>
            <a:ext cx="7125113" cy="924475"/>
          </a:xfrm>
        </p:spPr>
        <p:txBody>
          <a:bodyPr/>
          <a:lstStyle/>
          <a:p>
            <a:endParaRPr lang="en-US" sz="96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6019800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473388" y="3581402"/>
            <a:ext cx="3756211" cy="83819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ЛАБУДУ</a:t>
            </a:r>
            <a:endParaRPr lang="en-US" sz="20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4473388" y="1976718"/>
            <a:ext cx="3756211" cy="788891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РАКУ КРОЈАЧУ</a:t>
            </a:r>
            <a:endParaRPr lang="en-US" sz="20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4473386" y="4419600"/>
            <a:ext cx="3756211" cy="847165"/>
          </a:xfrm>
          <a:prstGeom prst="roundRect">
            <a:avLst/>
          </a:prstGeom>
          <a:solidFill>
            <a:srgbClr val="92D05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ЗИМА</a:t>
            </a:r>
            <a:endParaRPr lang="en-US" sz="20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685801" y="2770092"/>
            <a:ext cx="3787588" cy="788896"/>
          </a:xfrm>
          <a:prstGeom prst="roundRect">
            <a:avLst/>
          </a:prstGeom>
          <a:solidFill>
            <a:srgbClr val="92D05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СЛИКАРКА</a:t>
            </a:r>
            <a:endParaRPr lang="en-US" sz="2000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1162050"/>
            <a:ext cx="3787586" cy="819150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ПРИЧА О</a:t>
            </a:r>
            <a:endParaRPr lang="en-US" sz="20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685800" y="1981200"/>
            <a:ext cx="3787588" cy="77992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БАЈКА О</a:t>
            </a:r>
            <a:endParaRPr lang="en-US" sz="20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685801" y="3581402"/>
            <a:ext cx="3787588" cy="838198"/>
          </a:xfrm>
          <a:prstGeom prst="roundRect">
            <a:avLst/>
          </a:prstGeom>
          <a:solidFill>
            <a:srgbClr val="00B0F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ЛУТКЕ</a:t>
            </a:r>
            <a:endParaRPr lang="en-US" sz="20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4473386" y="1162050"/>
            <a:ext cx="3756213" cy="819150"/>
          </a:xfrm>
          <a:prstGeom prst="roundRect">
            <a:avLst/>
          </a:prstGeom>
          <a:solidFill>
            <a:srgbClr val="00B0F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РАЧУНАЈУ</a:t>
            </a:r>
            <a:endParaRPr lang="en-US" sz="2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685801" y="4433047"/>
            <a:ext cx="3787588" cy="833718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ХВАЛИСАВИ</a:t>
            </a:r>
            <a:endParaRPr lang="en-US" sz="20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4473387" y="2752163"/>
            <a:ext cx="3756211" cy="806824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ЗЕЧЕВИ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0705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800" y="1676400"/>
            <a:ext cx="7125113" cy="924475"/>
          </a:xfrm>
        </p:spPr>
        <p:txBody>
          <a:bodyPr/>
          <a:lstStyle/>
          <a:p>
            <a:endParaRPr lang="en-US" sz="96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6019800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473388" y="3581402"/>
            <a:ext cx="3756211" cy="83819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ЛАБУДУ</a:t>
            </a:r>
            <a:endParaRPr lang="en-US" sz="20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4473388" y="1976718"/>
            <a:ext cx="3756211" cy="788891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РАКУ КРОЈАЧУ</a:t>
            </a:r>
            <a:endParaRPr lang="en-US" sz="20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4473386" y="4419600"/>
            <a:ext cx="3756211" cy="847165"/>
          </a:xfrm>
          <a:prstGeom prst="roundRect">
            <a:avLst/>
          </a:prstGeom>
          <a:solidFill>
            <a:srgbClr val="92D05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ЗИМА</a:t>
            </a:r>
            <a:endParaRPr lang="en-US" sz="20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685801" y="2770092"/>
            <a:ext cx="3787588" cy="788896"/>
          </a:xfrm>
          <a:prstGeom prst="roundRect">
            <a:avLst/>
          </a:prstGeom>
          <a:solidFill>
            <a:srgbClr val="92D05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СЛИКАРКА</a:t>
            </a:r>
            <a:endParaRPr lang="en-US" sz="2000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1162050"/>
            <a:ext cx="3787586" cy="819150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ПРИЧА О</a:t>
            </a:r>
            <a:endParaRPr lang="en-US" sz="20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685800" y="1981200"/>
            <a:ext cx="3787588" cy="77992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БАЈКА О</a:t>
            </a:r>
            <a:endParaRPr lang="en-US" sz="20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685801" y="3581402"/>
            <a:ext cx="3787588" cy="838198"/>
          </a:xfrm>
          <a:prstGeom prst="roundRect">
            <a:avLst/>
          </a:prstGeom>
          <a:solidFill>
            <a:srgbClr val="00B0F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ЛУТКЕ</a:t>
            </a:r>
            <a:endParaRPr lang="en-US" sz="20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4473386" y="1162050"/>
            <a:ext cx="3756213" cy="819150"/>
          </a:xfrm>
          <a:prstGeom prst="roundRect">
            <a:avLst/>
          </a:prstGeom>
          <a:solidFill>
            <a:srgbClr val="00B0F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РАЧУНАЈУ</a:t>
            </a:r>
            <a:endParaRPr lang="en-US" sz="2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685801" y="4433047"/>
            <a:ext cx="3787588" cy="833718"/>
          </a:xfrm>
          <a:prstGeom prst="roundRect">
            <a:avLst/>
          </a:prstGeom>
          <a:solidFill>
            <a:srgbClr val="FF66FF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ХВАЛИСАВИ</a:t>
            </a:r>
            <a:endParaRPr lang="en-US" sz="20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4473387" y="2752163"/>
            <a:ext cx="3756211" cy="806824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ЗЕЧЕВИ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03431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800" y="1676400"/>
            <a:ext cx="7125113" cy="924475"/>
          </a:xfrm>
        </p:spPr>
        <p:txBody>
          <a:bodyPr/>
          <a:lstStyle/>
          <a:p>
            <a:endParaRPr lang="en-US" sz="96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6019800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473388" y="3581402"/>
            <a:ext cx="3756211" cy="83819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ЛАБУДУ</a:t>
            </a:r>
            <a:endParaRPr lang="en-US" sz="20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4473388" y="1976718"/>
            <a:ext cx="3756211" cy="788891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РАКУ КРОЈАЧУ</a:t>
            </a:r>
            <a:endParaRPr lang="en-US" sz="20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4473386" y="4419600"/>
            <a:ext cx="3756211" cy="847165"/>
          </a:xfrm>
          <a:prstGeom prst="roundRect">
            <a:avLst/>
          </a:prstGeom>
          <a:solidFill>
            <a:srgbClr val="92D05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ЗИМА</a:t>
            </a:r>
            <a:endParaRPr lang="en-US" sz="20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685801" y="2770092"/>
            <a:ext cx="3787588" cy="788896"/>
          </a:xfrm>
          <a:prstGeom prst="roundRect">
            <a:avLst/>
          </a:prstGeom>
          <a:solidFill>
            <a:srgbClr val="92D05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СЛИКАРКА</a:t>
            </a:r>
            <a:endParaRPr lang="en-US" sz="2000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1162050"/>
            <a:ext cx="3787586" cy="819150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ПРИЧА О</a:t>
            </a:r>
            <a:endParaRPr lang="en-US" sz="20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685800" y="1981200"/>
            <a:ext cx="3787588" cy="77992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БАЈКА О</a:t>
            </a:r>
            <a:endParaRPr lang="en-US" sz="20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685801" y="3581402"/>
            <a:ext cx="3787588" cy="838198"/>
          </a:xfrm>
          <a:prstGeom prst="roundRect">
            <a:avLst/>
          </a:prstGeom>
          <a:solidFill>
            <a:srgbClr val="00B0F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ЛУТКЕ</a:t>
            </a:r>
            <a:endParaRPr lang="en-US" sz="20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4473386" y="1162050"/>
            <a:ext cx="3756213" cy="819150"/>
          </a:xfrm>
          <a:prstGeom prst="roundRect">
            <a:avLst/>
          </a:prstGeom>
          <a:solidFill>
            <a:srgbClr val="00B0F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РАЧУНАЈУ</a:t>
            </a:r>
            <a:endParaRPr lang="en-US" sz="2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685801" y="4433047"/>
            <a:ext cx="3787588" cy="833718"/>
          </a:xfrm>
          <a:prstGeom prst="roundRect">
            <a:avLst/>
          </a:prstGeom>
          <a:solidFill>
            <a:srgbClr val="FF66FF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ХВАЛИСАВИ</a:t>
            </a:r>
            <a:endParaRPr lang="en-US" sz="20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4473387" y="2752163"/>
            <a:ext cx="3756211" cy="806824"/>
          </a:xfrm>
          <a:prstGeom prst="roundRect">
            <a:avLst/>
          </a:prstGeom>
          <a:solidFill>
            <a:srgbClr val="FF66FF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ЗЕЧЕВИ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27932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71800"/>
            <a:ext cx="9144000" cy="924475"/>
          </a:xfr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isometricOffAxis1Righ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endParaRPr lang="en-US" sz="13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0392"/>
            <a:ext cx="9144000" cy="5157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kraca SLAGALICA (ŠPICA) (1)(4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60960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10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00" y="2438400"/>
            <a:ext cx="7125113" cy="9244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9783" y="1327386"/>
            <a:ext cx="7125112" cy="4051437"/>
          </a:xfrm>
        </p:spPr>
        <p:txBody>
          <a:bodyPr/>
          <a:lstStyle/>
          <a:p>
            <a:pPr marL="0" indent="0">
              <a:buNone/>
            </a:pPr>
            <a:r>
              <a:rPr lang="sr-Cyrl-RS" sz="3200" b="1" dirty="0" smtClean="0"/>
              <a:t>МОЈ БРОЈ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379694" y="2781300"/>
            <a:ext cx="2819400" cy="9906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b="1" dirty="0">
                <a:solidFill>
                  <a:prstClr val="white"/>
                </a:solidFill>
              </a:rPr>
              <a:t>9</a:t>
            </a:r>
            <a:r>
              <a:rPr lang="sr-Cyrl-RS" sz="3200" b="1" dirty="0" smtClean="0">
                <a:solidFill>
                  <a:prstClr val="white"/>
                </a:solidFill>
              </a:rPr>
              <a:t>5</a:t>
            </a: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23528" y="3948953"/>
            <a:ext cx="647700" cy="77544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b="1" dirty="0">
                <a:solidFill>
                  <a:prstClr val="white"/>
                </a:solidFill>
              </a:rPr>
              <a:t>3</a:t>
            </a: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00466" y="3948952"/>
            <a:ext cx="629631" cy="77544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b="1" dirty="0" smtClean="0">
                <a:solidFill>
                  <a:prstClr val="white"/>
                </a:solidFill>
              </a:rPr>
              <a:t>7</a:t>
            </a: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883561" y="3948953"/>
            <a:ext cx="559172" cy="77544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b="1" dirty="0">
                <a:solidFill>
                  <a:prstClr val="white"/>
                </a:solidFill>
              </a:rPr>
              <a:t>2</a:t>
            </a: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424516" y="3962400"/>
            <a:ext cx="2667000" cy="762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b="1" dirty="0" smtClean="0">
                <a:solidFill>
                  <a:prstClr val="white"/>
                </a:solidFill>
              </a:rPr>
              <a:t>20</a:t>
            </a: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555776" y="3948952"/>
            <a:ext cx="593912" cy="77319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b="1" dirty="0">
                <a:solidFill>
                  <a:prstClr val="white"/>
                </a:solidFill>
              </a:rPr>
              <a:t>1</a:t>
            </a: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553200" y="3962400"/>
            <a:ext cx="1524000" cy="806823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b="1" dirty="0" smtClean="0">
                <a:solidFill>
                  <a:prstClr val="white"/>
                </a:solidFill>
              </a:rPr>
              <a:t>50</a:t>
            </a: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534333" y="4941168"/>
            <a:ext cx="2447366" cy="71941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62050" y="5867400"/>
            <a:ext cx="6858000" cy="762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2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00" y="2438400"/>
            <a:ext cx="7125113" cy="9244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9783" y="1327386"/>
            <a:ext cx="7125112" cy="4051437"/>
          </a:xfrm>
        </p:spPr>
        <p:txBody>
          <a:bodyPr/>
          <a:lstStyle/>
          <a:p>
            <a:pPr marL="0" indent="0">
              <a:buNone/>
            </a:pPr>
            <a:r>
              <a:rPr lang="sr-Cyrl-RS" sz="3200" b="1" dirty="0" smtClean="0"/>
              <a:t>МОЈ БРОЈ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379694" y="2781300"/>
            <a:ext cx="2819400" cy="9906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b="1" dirty="0">
                <a:solidFill>
                  <a:prstClr val="white"/>
                </a:solidFill>
              </a:rPr>
              <a:t>9</a:t>
            </a:r>
            <a:r>
              <a:rPr lang="sr-Cyrl-RS" sz="3200" b="1" dirty="0" smtClean="0">
                <a:solidFill>
                  <a:prstClr val="white"/>
                </a:solidFill>
              </a:rPr>
              <a:t>5</a:t>
            </a: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95536" y="3962400"/>
            <a:ext cx="647700" cy="77544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b="1" dirty="0">
                <a:solidFill>
                  <a:prstClr val="white"/>
                </a:solidFill>
              </a:rPr>
              <a:t>3</a:t>
            </a: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61279" y="3962400"/>
            <a:ext cx="571500" cy="77544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b="1" smtClean="0">
                <a:solidFill>
                  <a:prstClr val="white"/>
                </a:solidFill>
              </a:rPr>
              <a:t>7</a:t>
            </a: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835696" y="3962400"/>
            <a:ext cx="559172" cy="77544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b="1" dirty="0">
                <a:solidFill>
                  <a:prstClr val="white"/>
                </a:solidFill>
              </a:rPr>
              <a:t>2</a:t>
            </a: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424516" y="3962400"/>
            <a:ext cx="2667000" cy="762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b="1" dirty="0" smtClean="0">
                <a:solidFill>
                  <a:prstClr val="white"/>
                </a:solidFill>
              </a:rPr>
              <a:t>20</a:t>
            </a: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504960" y="3962400"/>
            <a:ext cx="593912" cy="78441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b="1" dirty="0">
                <a:solidFill>
                  <a:prstClr val="white"/>
                </a:solidFill>
              </a:rPr>
              <a:t>1</a:t>
            </a: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553200" y="3962400"/>
            <a:ext cx="1524000" cy="806823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b="1" dirty="0" smtClean="0">
                <a:solidFill>
                  <a:prstClr val="white"/>
                </a:solidFill>
              </a:rPr>
              <a:t>50</a:t>
            </a: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571868" y="5000636"/>
            <a:ext cx="2447366" cy="71941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b="1" dirty="0">
                <a:solidFill>
                  <a:prstClr val="white"/>
                </a:solidFill>
              </a:rPr>
              <a:t>9</a:t>
            </a:r>
            <a:r>
              <a:rPr lang="sr-Cyrl-RS" sz="2800" b="1" dirty="0" smtClean="0">
                <a:solidFill>
                  <a:prstClr val="white"/>
                </a:solidFill>
              </a:rPr>
              <a:t>5</a:t>
            </a:r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5867400"/>
            <a:ext cx="8784976" cy="762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(50 • </a:t>
            </a:r>
            <a:r>
              <a:rPr lang="sr-Cyrl-RS" sz="2000" b="1" dirty="0"/>
              <a:t>2</a:t>
            </a:r>
            <a:r>
              <a:rPr lang="sr-Cyrl-RS" sz="2000" b="1" dirty="0" smtClean="0"/>
              <a:t>) – 7 + (3</a:t>
            </a:r>
            <a:r>
              <a:rPr lang="en-US" sz="2000" b="1" dirty="0" smtClean="0"/>
              <a:t> </a:t>
            </a:r>
            <a:r>
              <a:rPr lang="sr-Cyrl-RS" sz="2000" b="1" dirty="0"/>
              <a:t>–</a:t>
            </a:r>
            <a:r>
              <a:rPr lang="en-US" sz="2000" b="1" dirty="0" smtClean="0"/>
              <a:t> </a:t>
            </a:r>
            <a:r>
              <a:rPr lang="sr-Cyrl-RS" sz="2000" b="1" dirty="0"/>
              <a:t>1</a:t>
            </a:r>
            <a:r>
              <a:rPr lang="sr-Cyrl-RS" sz="2000" b="1" dirty="0" smtClean="0"/>
              <a:t>) = 100</a:t>
            </a:r>
            <a:r>
              <a:rPr lang="sr-Cyrl-RS" sz="2000" b="1" dirty="0"/>
              <a:t> – </a:t>
            </a:r>
            <a:r>
              <a:rPr lang="sr-Cyrl-RS" sz="2000" b="1" dirty="0" smtClean="0"/>
              <a:t>7 + 2 = 93 + 2 = 95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2766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4600" y="1752600"/>
            <a:ext cx="4038600" cy="3733800"/>
          </a:xfrm>
        </p:spPr>
        <p:txBody>
          <a:bodyPr/>
          <a:lstStyle/>
          <a:p>
            <a:pPr algn="ctr"/>
            <a:endParaRPr lang="en-US" sz="8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0" y="1905000"/>
            <a:ext cx="5372512" cy="40514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RS" sz="115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0800" y="3124200"/>
            <a:ext cx="4191000" cy="609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???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2514600"/>
            <a:ext cx="3048000" cy="609600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А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7800" y="2510118"/>
            <a:ext cx="2895600" cy="609600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>
                <a:solidFill>
                  <a:prstClr val="white"/>
                </a:solidFill>
              </a:rPr>
              <a:t>Б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3733800"/>
            <a:ext cx="3048000" cy="555812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>
                <a:solidFill>
                  <a:prstClr val="white"/>
                </a:solidFill>
              </a:rPr>
              <a:t>В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80212" y="3733800"/>
            <a:ext cx="2895600" cy="555812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1981200"/>
            <a:ext cx="2667000" cy="5289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А4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1447800"/>
            <a:ext cx="25908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А3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7735" y="900952"/>
            <a:ext cx="2514600" cy="54684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А2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" y="367553"/>
            <a:ext cx="25146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ЗМАЈ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67400" y="1981200"/>
            <a:ext cx="2590800" cy="5289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Б4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96000" y="1434353"/>
            <a:ext cx="2514600" cy="54684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Б3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00800" y="900953"/>
            <a:ext cx="2438400" cy="54684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Б2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29400" y="367553"/>
            <a:ext cx="23622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Б1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2035" y="4289612"/>
            <a:ext cx="3133165" cy="58718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В4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" y="4876800"/>
            <a:ext cx="3200400" cy="609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В3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200" y="5486400"/>
            <a:ext cx="32004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В2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6019800"/>
            <a:ext cx="3124200" cy="609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В1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715000" y="4289612"/>
            <a:ext cx="2743200" cy="58718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Г4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867400" y="4876800"/>
            <a:ext cx="2743200" cy="609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Г3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96000" y="5486400"/>
            <a:ext cx="28956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Г2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400800" y="6019800"/>
            <a:ext cx="2743200" cy="609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Г1</a:t>
            </a:r>
            <a:endParaRPr 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44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971800"/>
            <a:ext cx="9144000" cy="1470025"/>
          </a:xfr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>
            <a:noAutofit/>
          </a:bodyPr>
          <a:lstStyle/>
          <a:p>
            <a:endParaRPr lang="en-US" sz="7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63400" y="1981200"/>
            <a:ext cx="4004417" cy="2514600"/>
          </a:xfrm>
        </p:spPr>
        <p:txBody>
          <a:bodyPr>
            <a:normAutofit/>
          </a:bodyPr>
          <a:lstStyle/>
          <a:p>
            <a:endParaRPr lang="sr-Cyrl-R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762000"/>
            <a:ext cx="9144000" cy="5157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kraca SLAGALICA (ŠPICA) (1)(4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5943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0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7400" y="838200"/>
            <a:ext cx="7125113" cy="5572676"/>
          </a:xfrm>
        </p:spPr>
        <p:txBody>
          <a:bodyPr/>
          <a:lstStyle/>
          <a:p>
            <a:pPr algn="ctr"/>
            <a:endParaRPr lang="en-US" sz="54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332656"/>
            <a:ext cx="7125112" cy="4051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sr-Cyrl-R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sr-Cyrl-RS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Cyrl-RS" dirty="0" smtClean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529336"/>
              </p:ext>
            </p:extLst>
          </p:nvPr>
        </p:nvGraphicFramePr>
        <p:xfrm>
          <a:off x="1524000" y="1397000"/>
          <a:ext cx="6096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r>
                        <a:rPr lang="sr-Cyrl-RS" sz="2400" baseline="0" dirty="0" smtClean="0">
                          <a:solidFill>
                            <a:schemeClr val="tx1"/>
                          </a:solidFill>
                        </a:rPr>
                        <a:t> ПЕТ БЛИЗАНАЦА,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endParaRPr lang="sr-Cyrl-R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endParaRPr lang="sr-Cyrl-R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891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7400" y="838200"/>
            <a:ext cx="7125113" cy="5572676"/>
          </a:xfrm>
        </p:spPr>
        <p:txBody>
          <a:bodyPr/>
          <a:lstStyle/>
          <a:p>
            <a:pPr algn="ctr"/>
            <a:endParaRPr lang="en-US" sz="54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332656"/>
            <a:ext cx="7125112" cy="4051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sr-Cyrl-R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sr-Cyrl-RS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Cyrl-RS" dirty="0" smtClean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045907"/>
              </p:ext>
            </p:extLst>
          </p:nvPr>
        </p:nvGraphicFramePr>
        <p:xfrm>
          <a:off x="1524000" y="1397000"/>
          <a:ext cx="6096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r>
                        <a:rPr lang="sr-Cyrl-RS" sz="2400" baseline="0" dirty="0" smtClean="0">
                          <a:solidFill>
                            <a:schemeClr val="tx1"/>
                          </a:solidFill>
                        </a:rPr>
                        <a:t> ПЕТ БЛИЗАНАЦА,</a:t>
                      </a:r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Cyrl-R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2. БРАЦА,</a:t>
                      </a: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endParaRPr lang="sr-Cyrl-R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endParaRPr lang="sr-Cyrl-R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891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7400" y="838200"/>
            <a:ext cx="7125113" cy="5572676"/>
          </a:xfrm>
        </p:spPr>
        <p:txBody>
          <a:bodyPr/>
          <a:lstStyle/>
          <a:p>
            <a:pPr algn="ctr"/>
            <a:endParaRPr lang="en-US" sz="54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332656"/>
            <a:ext cx="7125112" cy="4051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sr-Cyrl-R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sr-Cyrl-RS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Cyrl-RS" dirty="0" smtClean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67318"/>
              </p:ext>
            </p:extLst>
          </p:nvPr>
        </p:nvGraphicFramePr>
        <p:xfrm>
          <a:off x="1524000" y="1397000"/>
          <a:ext cx="6096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sz="2400" dirty="0" smtClean="0">
                          <a:solidFill>
                            <a:schemeClr val="tx1"/>
                          </a:solidFill>
                        </a:rPr>
                        <a:t>1. ПЕТ БЛИЗАНАЦА,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Cyrl-R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2. БРАЦА,</a:t>
                      </a: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Cyrl-R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3. ЗАЈЕДНО СЕ МИЈУ,</a:t>
                      </a: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endParaRPr lang="sr-Cyrl-R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endParaRPr lang="sr-Cyrl-R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891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7400" y="838200"/>
            <a:ext cx="7125113" cy="5572676"/>
          </a:xfrm>
        </p:spPr>
        <p:txBody>
          <a:bodyPr/>
          <a:lstStyle/>
          <a:p>
            <a:pPr algn="ctr"/>
            <a:endParaRPr lang="en-US" sz="54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332656"/>
            <a:ext cx="7125112" cy="4051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sr-Cyrl-R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sr-Cyrl-RS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Cyrl-RS" dirty="0" smtClean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062331"/>
              </p:ext>
            </p:extLst>
          </p:nvPr>
        </p:nvGraphicFramePr>
        <p:xfrm>
          <a:off x="1524000" y="1397000"/>
          <a:ext cx="6096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sz="2400" dirty="0" smtClean="0">
                          <a:solidFill>
                            <a:schemeClr val="tx1"/>
                          </a:solidFill>
                        </a:rPr>
                        <a:t>1. ПЕТ БЛИЗАНАЦА,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Cyrl-R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2. БРАЦА,</a:t>
                      </a: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Cyrl-R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3. ЗАЈЕДНО СЕ МИЈУ,</a:t>
                      </a: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sz="2400" b="1" dirty="0" smtClean="0">
                          <a:solidFill>
                            <a:schemeClr val="tx1"/>
                          </a:solidFill>
                        </a:rPr>
                        <a:t>4. И ЗАЈЕДНО ИЈУ,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endParaRPr lang="sr-Cyrl-R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endParaRPr lang="sr-Cyrl-R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891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7400" y="838200"/>
            <a:ext cx="7125113" cy="5572676"/>
          </a:xfrm>
        </p:spPr>
        <p:txBody>
          <a:bodyPr/>
          <a:lstStyle/>
          <a:p>
            <a:pPr algn="ctr"/>
            <a:endParaRPr lang="en-US" sz="54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332656"/>
            <a:ext cx="7125112" cy="4051437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endParaRPr lang="sr-Cyrl-RS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Cyrl-RS" dirty="0" smtClean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589286"/>
              </p:ext>
            </p:extLst>
          </p:nvPr>
        </p:nvGraphicFramePr>
        <p:xfrm>
          <a:off x="1524000" y="1397000"/>
          <a:ext cx="6096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sz="2400" dirty="0" smtClean="0">
                          <a:solidFill>
                            <a:schemeClr val="tx1"/>
                          </a:solidFill>
                        </a:rPr>
                        <a:t>1. ПЕТ БЛИЗАНАЦА,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Cyrl-R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2. БРАЦА,</a:t>
                      </a: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Cyrl-R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3. ЗАЈЕДНО СЕ МИЈУ,</a:t>
                      </a: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sz="2400" b="1" dirty="0" smtClean="0">
                          <a:solidFill>
                            <a:schemeClr val="tx1"/>
                          </a:solidFill>
                        </a:rPr>
                        <a:t>4. И ЗАЈЕДНО ИЈУ,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sz="2400" b="1" dirty="0" smtClean="0">
                          <a:solidFill>
                            <a:schemeClr val="tx1"/>
                          </a:solidFill>
                        </a:rPr>
                        <a:t>5. ЗАЈЕДНО СВЕ РАДЕ;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endParaRPr lang="sr-Cyrl-R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endParaRPr lang="sr-Cyrl-R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891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7400" y="838200"/>
            <a:ext cx="7125113" cy="5572676"/>
          </a:xfrm>
        </p:spPr>
        <p:txBody>
          <a:bodyPr/>
          <a:lstStyle/>
          <a:p>
            <a:pPr algn="ctr"/>
            <a:endParaRPr lang="en-US" sz="54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332656"/>
            <a:ext cx="7125112" cy="4051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sr-Cyrl-R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sr-Cyrl-RS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Cyrl-RS" dirty="0" smtClean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38466"/>
              </p:ext>
            </p:extLst>
          </p:nvPr>
        </p:nvGraphicFramePr>
        <p:xfrm>
          <a:off x="1524000" y="1397000"/>
          <a:ext cx="6096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sz="2400" dirty="0" smtClean="0">
                          <a:solidFill>
                            <a:schemeClr val="tx1"/>
                          </a:solidFill>
                        </a:rPr>
                        <a:t>1. ПЕТ БЛИЗАНАЦА,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Cyrl-R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2. БРАЦА,</a:t>
                      </a: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Cyrl-R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3. ЗАЈЕДНО СЕ МИЈУ,</a:t>
                      </a: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sz="2400" b="1" dirty="0" smtClean="0">
                          <a:solidFill>
                            <a:schemeClr val="tx1"/>
                          </a:solidFill>
                        </a:rPr>
                        <a:t>4. И ЗАЈЕДНО ИЈУ,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Cyrl-R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5. ЗАЈЕДНО СВЕ РАДЕ;</a:t>
                      </a: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Cyrl-R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6. У ИСТОМ ИМАЈУ ДОМУ</a:t>
                      </a: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endParaRPr lang="sr-Cyrl-R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endParaRPr lang="sr-Cyrl-R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891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7400" y="838200"/>
            <a:ext cx="7125113" cy="5572676"/>
          </a:xfrm>
        </p:spPr>
        <p:txBody>
          <a:bodyPr/>
          <a:lstStyle/>
          <a:p>
            <a:pPr algn="ctr"/>
            <a:endParaRPr lang="en-US" sz="54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332656"/>
            <a:ext cx="7125112" cy="4051437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endParaRPr lang="sr-Cyrl-RS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Cyrl-RS" dirty="0" smtClean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548454"/>
              </p:ext>
            </p:extLst>
          </p:nvPr>
        </p:nvGraphicFramePr>
        <p:xfrm>
          <a:off x="1524000" y="1397000"/>
          <a:ext cx="6096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sz="2400" dirty="0" smtClean="0">
                          <a:solidFill>
                            <a:schemeClr val="tx1"/>
                          </a:solidFill>
                        </a:rPr>
                        <a:t>1. ПЕТ БЛИЗАНАЦА,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Cyrl-R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2. БРАЦА,</a:t>
                      </a: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Cyrl-R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3. ЗАЈЕДНО СЕ МИЈУ,</a:t>
                      </a: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sz="2400" b="1" dirty="0" smtClean="0">
                          <a:solidFill>
                            <a:schemeClr val="tx1"/>
                          </a:solidFill>
                        </a:rPr>
                        <a:t>4. И ЗАЈЕДНО ИЈУ,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Cyrl-R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5. ЗАЈЕДНО СВЕ РАДЕ;</a:t>
                      </a: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Cyrl-R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6. </a:t>
                      </a:r>
                      <a:r>
                        <a:rPr lang="sr-Cyrl-RS" sz="2400" b="1" dirty="0" smtClean="0">
                          <a:solidFill>
                            <a:schemeClr val="tx1"/>
                          </a:solidFill>
                        </a:rPr>
                        <a:t>У ИСТОМ ИМАЈУ ДОМУ</a:t>
                      </a: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sz="2400" b="1" dirty="0" smtClean="0">
                          <a:solidFill>
                            <a:schemeClr val="tx1"/>
                          </a:solidFill>
                        </a:rPr>
                        <a:t>7.</a:t>
                      </a:r>
                      <a:r>
                        <a:rPr lang="sr-Cyrl-RS" sz="2400" b="1" baseline="0" dirty="0" smtClean="0">
                          <a:solidFill>
                            <a:schemeClr val="tx1"/>
                          </a:solidFill>
                        </a:rPr>
                        <a:t> ЈОШ ПЕТНАЕСТОРО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endParaRPr lang="sr-Cyrl-R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endParaRPr lang="sr-Cyrl-R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891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7400" y="838200"/>
            <a:ext cx="7125113" cy="5572676"/>
          </a:xfrm>
        </p:spPr>
        <p:txBody>
          <a:bodyPr/>
          <a:lstStyle/>
          <a:p>
            <a:pPr algn="ctr"/>
            <a:endParaRPr lang="en-US" sz="54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332656"/>
            <a:ext cx="7125112" cy="4051437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endParaRPr lang="sr-Cyrl-RS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Cyrl-RS" dirty="0" smtClean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884049"/>
              </p:ext>
            </p:extLst>
          </p:nvPr>
        </p:nvGraphicFramePr>
        <p:xfrm>
          <a:off x="1524000" y="1412776"/>
          <a:ext cx="6096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sz="2400" dirty="0" smtClean="0">
                          <a:solidFill>
                            <a:schemeClr val="tx1"/>
                          </a:solidFill>
                        </a:rPr>
                        <a:t>1. ПЕТ БЛИЗАНАЦА,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Cyrl-R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2. БРАЦА,</a:t>
                      </a: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Cyrl-R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3. ЗАЈЕДНО СЕ МИЈУ,</a:t>
                      </a: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sz="2400" b="1" dirty="0" smtClean="0">
                          <a:solidFill>
                            <a:schemeClr val="tx1"/>
                          </a:solidFill>
                        </a:rPr>
                        <a:t>4. И ЗАЈЕДНО ИЈУ,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sz="2400" b="1" dirty="0" smtClean="0">
                          <a:solidFill>
                            <a:schemeClr val="tx1"/>
                          </a:solidFill>
                        </a:rPr>
                        <a:t>5. ЗАЈЕДНО СВЕ РАДЕ;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Cyrl-R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6. У ИСТОМ ИМАЈУ ДОМУ</a:t>
                      </a: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sz="2400" b="1" dirty="0" smtClean="0">
                          <a:solidFill>
                            <a:schemeClr val="tx1"/>
                          </a:solidFill>
                        </a:rPr>
                        <a:t>7. ЈОШ ПЕТНАЕСТОРО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2400" b="1" dirty="0" smtClean="0">
                          <a:solidFill>
                            <a:schemeClr val="tx1"/>
                          </a:solidFill>
                        </a:rPr>
                        <a:t>8.</a:t>
                      </a:r>
                      <a:r>
                        <a:rPr lang="sr-Cyrl-RS" sz="2400" b="1" baseline="0" dirty="0" smtClean="0">
                          <a:solidFill>
                            <a:schemeClr val="tx1"/>
                          </a:solidFill>
                        </a:rPr>
                        <a:t> БРАЋЕ МЛАДЕ.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r-Cyrl-RS" sz="24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733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7400" y="838200"/>
            <a:ext cx="7125113" cy="5572676"/>
          </a:xfrm>
        </p:spPr>
        <p:txBody>
          <a:bodyPr/>
          <a:lstStyle/>
          <a:p>
            <a:pPr algn="ctr"/>
            <a:endParaRPr lang="en-US" sz="54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332656"/>
            <a:ext cx="7125112" cy="4051437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endParaRPr lang="sr-Cyrl-RS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Cyrl-RS" dirty="0" smtClean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653436"/>
              </p:ext>
            </p:extLst>
          </p:nvPr>
        </p:nvGraphicFramePr>
        <p:xfrm>
          <a:off x="1524000" y="1412776"/>
          <a:ext cx="6096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sz="2400" dirty="0" smtClean="0">
                          <a:solidFill>
                            <a:schemeClr val="tx1"/>
                          </a:solidFill>
                        </a:rPr>
                        <a:t>1. ПЕТ БЛИЗАНАЦА,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Cyrl-R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2. БРАЦА,</a:t>
                      </a: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Cyrl-R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3. ЗАЈЕДНО СЕ МИЈУ,</a:t>
                      </a: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sz="2400" b="1" dirty="0" smtClean="0">
                          <a:solidFill>
                            <a:schemeClr val="tx1"/>
                          </a:solidFill>
                        </a:rPr>
                        <a:t>4. И ЗАЈЕДНО ИЈУ,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sz="2400" b="1" dirty="0" smtClean="0">
                          <a:solidFill>
                            <a:schemeClr val="tx1"/>
                          </a:solidFill>
                        </a:rPr>
                        <a:t>5. ЗАЈЕДНО СВЕ РАДЕ;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Cyrl-R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6. У ИСТОМ ИМАЈУ ДОМУ</a:t>
                      </a: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sz="2400" b="1" dirty="0" smtClean="0">
                          <a:solidFill>
                            <a:schemeClr val="tx1"/>
                          </a:solidFill>
                        </a:rPr>
                        <a:t>7. ЈОШ ПЕТНАЕСТОРО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2400" b="1" dirty="0" smtClean="0">
                          <a:solidFill>
                            <a:schemeClr val="tx1"/>
                          </a:solidFill>
                        </a:rPr>
                        <a:t>8.</a:t>
                      </a:r>
                      <a:r>
                        <a:rPr lang="sr-Cyrl-RS" sz="2400" b="1" baseline="0" dirty="0" smtClean="0">
                          <a:solidFill>
                            <a:schemeClr val="tx1"/>
                          </a:solidFill>
                        </a:rPr>
                        <a:t> БРАЋЕ МЛАДЕ.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2400" b="1" dirty="0" smtClean="0">
                          <a:solidFill>
                            <a:srgbClr val="FF0000"/>
                          </a:solidFill>
                        </a:rPr>
                        <a:t>ПРСТИ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853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4600" y="1752600"/>
            <a:ext cx="4038600" cy="3733800"/>
          </a:xfrm>
        </p:spPr>
        <p:txBody>
          <a:bodyPr/>
          <a:lstStyle/>
          <a:p>
            <a:pPr algn="ctr"/>
            <a:endParaRPr lang="en-US" sz="8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0" y="1905000"/>
            <a:ext cx="5372512" cy="40514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RS" sz="115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0800" y="3124200"/>
            <a:ext cx="4191000" cy="609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???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2514600"/>
            <a:ext cx="3048000" cy="609600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А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7800" y="2510118"/>
            <a:ext cx="2895600" cy="609600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Б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3733800"/>
            <a:ext cx="3048000" cy="555812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80212" y="3733800"/>
            <a:ext cx="2895600" cy="555812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1981200"/>
            <a:ext cx="2667000" cy="5289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А4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1447800"/>
            <a:ext cx="25908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А3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7735" y="900952"/>
            <a:ext cx="2514600" cy="54684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ПАТУЉЦИ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" y="367553"/>
            <a:ext cx="25146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ЗМАЈ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67400" y="1981200"/>
            <a:ext cx="2590800" cy="5289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Б4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96000" y="1434353"/>
            <a:ext cx="2514600" cy="54684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Б3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00800" y="900953"/>
            <a:ext cx="2438400" cy="54684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Б2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29400" y="367553"/>
            <a:ext cx="23622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Б1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2035" y="4289612"/>
            <a:ext cx="3133165" cy="58718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В4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" y="4876800"/>
            <a:ext cx="3200400" cy="609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В3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200" y="5486400"/>
            <a:ext cx="32004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В2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6019800"/>
            <a:ext cx="3124200" cy="609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В1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715000" y="4289612"/>
            <a:ext cx="2743200" cy="58718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Г4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867400" y="4876800"/>
            <a:ext cx="2743200" cy="609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Г3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96000" y="5486400"/>
            <a:ext cx="28956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Г2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400800" y="6019800"/>
            <a:ext cx="2743200" cy="609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Г1</a:t>
            </a:r>
            <a:endParaRPr 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44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400"/>
            <a:ext cx="9144000" cy="924475"/>
          </a:xfrm>
          <a:effectLst>
            <a:reflection blurRad="6350" stA="50000" endA="295" endPos="92000" dist="101600" dir="5400000" sy="-100000" algn="bl" rotWithShape="0"/>
          </a:effectLst>
          <a:scene3d>
            <a:camera prst="perspectiveRelaxed"/>
            <a:lightRig rig="threePt" dir="t"/>
          </a:scene3d>
        </p:spPr>
        <p:txBody>
          <a:bodyPr/>
          <a:lstStyle/>
          <a:p>
            <a:pPr algn="ctr"/>
            <a:endParaRPr lang="en-US" sz="9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RS" sz="115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" y="1042851"/>
            <a:ext cx="9124406" cy="5109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kraca SLAGALICA (ŠPICA) (1)(4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86800" y="61722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55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3000" y="3501008"/>
            <a:ext cx="7125113" cy="949234"/>
          </a:xfrm>
        </p:spPr>
        <p:txBody>
          <a:bodyPr/>
          <a:lstStyle/>
          <a:p>
            <a:pPr algn="ctr"/>
            <a:endParaRPr lang="en-US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RS" sz="115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28355" y="3670664"/>
            <a:ext cx="744583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800" b="1" dirty="0"/>
              <a:t>Н</a:t>
            </a:r>
            <a:endParaRPr lang="en-US" sz="48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2272938" y="3670664"/>
            <a:ext cx="744583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400" b="1" dirty="0"/>
              <a:t>А</a:t>
            </a:r>
            <a:endParaRPr lang="en-US" sz="44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3017521" y="3670664"/>
            <a:ext cx="744583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400" b="1" dirty="0" smtClean="0"/>
              <a:t>В</a:t>
            </a:r>
            <a:endParaRPr lang="en-US" sz="44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3762104" y="3664133"/>
            <a:ext cx="722812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400" b="1" dirty="0" smtClean="0"/>
              <a:t>Р</a:t>
            </a:r>
            <a:endParaRPr lang="en-US" sz="44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4484916" y="3670664"/>
            <a:ext cx="753292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400" b="1" dirty="0" smtClean="0"/>
              <a:t>О</a:t>
            </a:r>
            <a:endParaRPr lang="en-US" sz="44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5238208" y="3664133"/>
            <a:ext cx="775063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400" b="1" dirty="0" smtClean="0"/>
              <a:t>К</a:t>
            </a:r>
            <a:endParaRPr lang="en-US" sz="44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5971906" y="3664133"/>
            <a:ext cx="735874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400" b="1" dirty="0" smtClean="0"/>
              <a:t>А</a:t>
            </a:r>
            <a:endParaRPr lang="en-US" sz="44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6707780" y="3664133"/>
            <a:ext cx="727164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400" b="1" dirty="0" smtClean="0"/>
              <a:t>И</a:t>
            </a:r>
            <a:endParaRPr lang="en-US" sz="44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903516" y="5029200"/>
            <a:ext cx="7162800" cy="6096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903516" y="5791200"/>
            <a:ext cx="7162800" cy="6096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783772" y="3664133"/>
            <a:ext cx="744583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800" b="1" dirty="0" smtClean="0"/>
              <a:t>Б</a:t>
            </a:r>
            <a:endParaRPr lang="en-US" sz="48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7437120" y="3670664"/>
            <a:ext cx="744583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800" b="1" dirty="0" smtClean="0"/>
              <a:t>Н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50565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3000" y="3501008"/>
            <a:ext cx="7125113" cy="949234"/>
          </a:xfrm>
        </p:spPr>
        <p:txBody>
          <a:bodyPr/>
          <a:lstStyle/>
          <a:p>
            <a:pPr algn="ctr"/>
            <a:endParaRPr lang="en-US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RS" sz="115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28355" y="3670664"/>
            <a:ext cx="744583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800" b="1" dirty="0"/>
              <a:t>Н</a:t>
            </a:r>
            <a:endParaRPr lang="en-US" sz="48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2272938" y="3670664"/>
            <a:ext cx="744583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400" b="1" dirty="0"/>
              <a:t>А</a:t>
            </a:r>
            <a:endParaRPr lang="en-US" sz="44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3017521" y="3670664"/>
            <a:ext cx="744583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400" b="1" dirty="0" smtClean="0"/>
              <a:t>В</a:t>
            </a:r>
            <a:endParaRPr lang="en-US" sz="44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3762104" y="3664133"/>
            <a:ext cx="722812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400" b="1" dirty="0" smtClean="0"/>
              <a:t>Р</a:t>
            </a:r>
            <a:endParaRPr lang="en-US" sz="44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4484916" y="3670664"/>
            <a:ext cx="753292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400" b="1" dirty="0" smtClean="0"/>
              <a:t>О</a:t>
            </a:r>
            <a:endParaRPr lang="en-US" sz="44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5238208" y="3664133"/>
            <a:ext cx="775063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400" b="1" dirty="0" smtClean="0"/>
              <a:t>К</a:t>
            </a:r>
            <a:endParaRPr lang="en-US" sz="44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5971906" y="3664133"/>
            <a:ext cx="735874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400" b="1" dirty="0" smtClean="0"/>
              <a:t>А</a:t>
            </a:r>
            <a:endParaRPr lang="en-US" sz="44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6707780" y="3664133"/>
            <a:ext cx="727164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400" b="1" dirty="0" smtClean="0"/>
              <a:t>И</a:t>
            </a:r>
            <a:endParaRPr lang="en-US" sz="44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903516" y="5029200"/>
            <a:ext cx="7162800" cy="6096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903516" y="5791200"/>
            <a:ext cx="7162800" cy="6096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400" b="1" dirty="0" smtClean="0"/>
              <a:t>БРАНКОВИНА</a:t>
            </a:r>
            <a:endParaRPr lang="en-US" sz="44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83772" y="3664133"/>
            <a:ext cx="744583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800" b="1" dirty="0" smtClean="0"/>
              <a:t>Б</a:t>
            </a:r>
            <a:endParaRPr lang="en-US" sz="48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7437120" y="3670664"/>
            <a:ext cx="744583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800" b="1" dirty="0" smtClean="0"/>
              <a:t>Н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27677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33400"/>
            <a:ext cx="9144000" cy="3733800"/>
          </a:xfrm>
          <a:effectLst>
            <a:reflection blurRad="6350" stA="50000" endA="295" endPos="92000" dist="101600" dir="5400000" sy="-100000" algn="bl" rotWithShape="0"/>
          </a:effectLst>
          <a:scene3d>
            <a:camera prst="perspectiveContrastingRightFacing"/>
            <a:lightRig rig="threePt" dir="t"/>
          </a:scene3d>
        </p:spPr>
        <p:txBody>
          <a:bodyPr/>
          <a:lstStyle/>
          <a:p>
            <a:endParaRPr lang="en-US" sz="115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25400" y="1828800"/>
            <a:ext cx="7391400" cy="4343400"/>
          </a:xfrm>
        </p:spPr>
        <p:txBody>
          <a:bodyPr>
            <a:normAutofit/>
          </a:bodyPr>
          <a:lstStyle/>
          <a:p>
            <a:endParaRPr lang="sr-Latn-RS" dirty="0" smtClean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157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kraca SLAGALICA (ŠPICA) (1)(4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60960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76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0" y="3505200"/>
            <a:ext cx="7125113" cy="924475"/>
          </a:xfrm>
        </p:spPr>
        <p:txBody>
          <a:bodyPr/>
          <a:lstStyle/>
          <a:p>
            <a:endParaRPr lang="en-US" sz="48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3449510"/>
              </p:ext>
            </p:extLst>
          </p:nvPr>
        </p:nvGraphicFramePr>
        <p:xfrm>
          <a:off x="914400" y="3581400"/>
          <a:ext cx="7143750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50"/>
              </a:tblGrid>
              <a:tr h="0">
                <a:tc>
                  <a:txBody>
                    <a:bodyPr/>
                    <a:lstStyle/>
                    <a:p>
                      <a:pPr marL="514350" indent="-514350">
                        <a:buAutoNum type="arabicPeriod"/>
                      </a:pPr>
                      <a:r>
                        <a:rPr lang="ru-RU" sz="3200" baseline="0" dirty="0" smtClean="0">
                          <a:solidFill>
                            <a:schemeClr val="tx1"/>
                          </a:solidFill>
                        </a:rPr>
                        <a:t>Које године је рођена Десанка Максимовић?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496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0" y="3505200"/>
            <a:ext cx="7125113" cy="924475"/>
          </a:xfrm>
        </p:spPr>
        <p:txBody>
          <a:bodyPr/>
          <a:lstStyle/>
          <a:p>
            <a:endParaRPr lang="en-US" sz="48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3832078"/>
              </p:ext>
            </p:extLst>
          </p:nvPr>
        </p:nvGraphicFramePr>
        <p:xfrm>
          <a:off x="914400" y="3581400"/>
          <a:ext cx="7143750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50"/>
              </a:tblGrid>
              <a:tr h="0">
                <a:tc>
                  <a:txBody>
                    <a:bodyPr/>
                    <a:lstStyle/>
                    <a:p>
                      <a:pPr marL="514350" marR="0" indent="-5143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Које године је рођена Десанка Максимовић?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r-Cyrl-RS" sz="3200" b="1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3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1898.</a:t>
                      </a:r>
                      <a:endParaRPr lang="sr-Cyrl-RS" sz="3200" b="1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3200" b="1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356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0" y="3505200"/>
            <a:ext cx="7125113" cy="924475"/>
          </a:xfrm>
        </p:spPr>
        <p:txBody>
          <a:bodyPr/>
          <a:lstStyle/>
          <a:p>
            <a:endParaRPr lang="en-US" sz="48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8907994"/>
              </p:ext>
            </p:extLst>
          </p:nvPr>
        </p:nvGraphicFramePr>
        <p:xfrm>
          <a:off x="914400" y="3581400"/>
          <a:ext cx="7143750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50"/>
              </a:tblGrid>
              <a:tr h="0">
                <a:tc>
                  <a:txBody>
                    <a:bodyPr/>
                    <a:lstStyle/>
                    <a:p>
                      <a:r>
                        <a:rPr lang="sr-Cyrl-RS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Текст „Првак“ је бајка,   </a:t>
                      </a:r>
                    </a:p>
                    <a:p>
                      <a:r>
                        <a:rPr lang="sr-Cyrl-RS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песма или прича</a:t>
                      </a:r>
                      <a:r>
                        <a:rPr lang="el-GR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             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508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0" y="3505200"/>
            <a:ext cx="7125113" cy="924475"/>
          </a:xfrm>
        </p:spPr>
        <p:txBody>
          <a:bodyPr/>
          <a:lstStyle/>
          <a:p>
            <a:endParaRPr lang="en-US" sz="48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7084055"/>
              </p:ext>
            </p:extLst>
          </p:nvPr>
        </p:nvGraphicFramePr>
        <p:xfrm>
          <a:off x="971600" y="2996952"/>
          <a:ext cx="7143750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50"/>
              </a:tblGrid>
              <a:tr h="0">
                <a:tc>
                  <a:txBody>
                    <a:bodyPr/>
                    <a:lstStyle/>
                    <a:p>
                      <a:r>
                        <a:rPr lang="sr-Cyrl-RS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Текст „Првак“ је бајка, </a:t>
                      </a:r>
                    </a:p>
                    <a:p>
                      <a:r>
                        <a:rPr lang="sr-Cyrl-RS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песма или прича</a:t>
                      </a:r>
                      <a:r>
                        <a:rPr lang="el-GR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sr-Cyrl-RS" sz="32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l-GR" sz="32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l-GR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</a:t>
                      </a:r>
                      <a:r>
                        <a:rPr lang="sr-Cyrl-RS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ПЕСМА</a:t>
                      </a:r>
                    </a:p>
                    <a:p>
                      <a:endParaRPr lang="el-GR" sz="32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560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0" y="3505200"/>
            <a:ext cx="7125113" cy="924475"/>
          </a:xfrm>
        </p:spPr>
        <p:txBody>
          <a:bodyPr/>
          <a:lstStyle/>
          <a:p>
            <a:endParaRPr lang="en-US" sz="48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3744961"/>
              </p:ext>
            </p:extLst>
          </p:nvPr>
        </p:nvGraphicFramePr>
        <p:xfrm>
          <a:off x="914400" y="3581400"/>
          <a:ext cx="714375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50"/>
              </a:tblGrid>
              <a:tr h="0">
                <a:tc>
                  <a:txBody>
                    <a:bodyPr/>
                    <a:lstStyle/>
                    <a:p>
                      <a:r>
                        <a:rPr lang="sr-Cyrl-RS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lang="ru-RU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Који месец у години </a:t>
                      </a:r>
                    </a:p>
                    <a:p>
                      <a:r>
                        <a:rPr lang="ru-RU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позива све бубе на чај у </a:t>
                      </a:r>
                    </a:p>
                    <a:p>
                      <a:r>
                        <a:rPr lang="ru-RU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песми </a:t>
                      </a:r>
                      <a:r>
                        <a:rPr lang="sr-Cyrl-RS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„</a:t>
                      </a:r>
                      <a:r>
                        <a:rPr lang="ru-RU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</a:t>
                      </a:r>
                      <a:r>
                        <a:rPr lang="ru-RU" sz="3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гостима"?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056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0" y="3505200"/>
            <a:ext cx="7125113" cy="924475"/>
          </a:xfrm>
        </p:spPr>
        <p:txBody>
          <a:bodyPr/>
          <a:lstStyle/>
          <a:p>
            <a:endParaRPr lang="en-US" sz="48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2711583"/>
              </p:ext>
            </p:extLst>
          </p:nvPr>
        </p:nvGraphicFramePr>
        <p:xfrm>
          <a:off x="971600" y="2636912"/>
          <a:ext cx="7143750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50"/>
              </a:tblGrid>
              <a:tr h="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r>
                        <a:rPr lang="sr-Cyrl-RS" sz="3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Који месец у години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позива све бубе на чај у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песми </a:t>
                      </a:r>
                      <a:r>
                        <a:rPr lang="sr-Cyrl-RS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„</a:t>
                      </a:r>
                      <a:r>
                        <a:rPr lang="ru-RU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</a:t>
                      </a:r>
                      <a:r>
                        <a:rPr lang="ru-RU" sz="3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гостима"?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МАЈ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064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4600" y="1752600"/>
            <a:ext cx="4038600" cy="3733800"/>
          </a:xfrm>
        </p:spPr>
        <p:txBody>
          <a:bodyPr/>
          <a:lstStyle/>
          <a:p>
            <a:pPr algn="ctr"/>
            <a:endParaRPr lang="en-US" sz="8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0" y="1905000"/>
            <a:ext cx="5372512" cy="40514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RS" sz="115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0800" y="3124200"/>
            <a:ext cx="4191000" cy="609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???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2514600"/>
            <a:ext cx="3048000" cy="609600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А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7800" y="2510118"/>
            <a:ext cx="2895600" cy="609600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Б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3733800"/>
            <a:ext cx="3048000" cy="555812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80212" y="3733800"/>
            <a:ext cx="2895600" cy="555812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1981200"/>
            <a:ext cx="2667000" cy="5289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А4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1447800"/>
            <a:ext cx="25908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ВИЛА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7735" y="900952"/>
            <a:ext cx="2514600" cy="54684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ПАТУЉЦИ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" y="367553"/>
            <a:ext cx="25146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ЗМАЈ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67400" y="1981200"/>
            <a:ext cx="2590800" cy="5289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Б4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96000" y="1434353"/>
            <a:ext cx="2514600" cy="54684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Б3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00800" y="900953"/>
            <a:ext cx="2438400" cy="54684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Б2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29400" y="367553"/>
            <a:ext cx="23622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Б1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2035" y="4289612"/>
            <a:ext cx="3133165" cy="58718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В4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" y="4876800"/>
            <a:ext cx="3200400" cy="609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В3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200" y="5486400"/>
            <a:ext cx="32004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В2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6019800"/>
            <a:ext cx="3124200" cy="609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В1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715000" y="4289612"/>
            <a:ext cx="2743200" cy="58718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Г4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867400" y="4876800"/>
            <a:ext cx="2743200" cy="609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Г3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96000" y="5486400"/>
            <a:ext cx="28956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Г2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400800" y="6019800"/>
            <a:ext cx="2743200" cy="609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Г1</a:t>
            </a:r>
            <a:endParaRPr 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44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0" y="3505200"/>
            <a:ext cx="7125113" cy="924475"/>
          </a:xfrm>
        </p:spPr>
        <p:txBody>
          <a:bodyPr/>
          <a:lstStyle/>
          <a:p>
            <a:endParaRPr lang="en-US" sz="48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1980009"/>
              </p:ext>
            </p:extLst>
          </p:nvPr>
        </p:nvGraphicFramePr>
        <p:xfrm>
          <a:off x="914400" y="3581400"/>
          <a:ext cx="714375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50"/>
              </a:tblGrid>
              <a:tr h="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sr-Cyrl-RS" sz="3200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Ко је девојчици скинуо     </a:t>
                      </a:r>
                    </a:p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    прстен са руке у бајци </a:t>
                      </a:r>
                    </a:p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sr-Latn-RS" sz="3200" dirty="0" smtClean="0">
                          <a:solidFill>
                            <a:schemeClr val="tx1"/>
                          </a:solidFill>
                        </a:rPr>
                        <a:t>„</a:t>
                      </a:r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Прстен</a:t>
                      </a:r>
                      <a:r>
                        <a:rPr lang="ru-RU" sz="3200" baseline="0" dirty="0" smtClean="0">
                          <a:solidFill>
                            <a:schemeClr val="tx1"/>
                          </a:solidFill>
                        </a:rPr>
                        <a:t> на морском дну</a:t>
                      </a:r>
                      <a:r>
                        <a:rPr lang="sr-Latn-RS" sz="3200" baseline="0" dirty="0" smtClean="0">
                          <a:solidFill>
                            <a:schemeClr val="tx1"/>
                          </a:solidFill>
                        </a:rPr>
                        <a:t>“</a:t>
                      </a:r>
                      <a:r>
                        <a:rPr lang="sr-Cyrl-RS" sz="3200" baseline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195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0" y="3505200"/>
            <a:ext cx="7125113" cy="924475"/>
          </a:xfrm>
        </p:spPr>
        <p:txBody>
          <a:bodyPr/>
          <a:lstStyle/>
          <a:p>
            <a:endParaRPr lang="en-US" sz="48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4740970"/>
              </p:ext>
            </p:extLst>
          </p:nvPr>
        </p:nvGraphicFramePr>
        <p:xfrm>
          <a:off x="827584" y="1988840"/>
          <a:ext cx="7143750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50"/>
              </a:tblGrid>
              <a:tr h="0">
                <a:tc>
                  <a:txBody>
                    <a:bodyPr/>
                    <a:lstStyle/>
                    <a:p>
                      <a:r>
                        <a:rPr lang="en-US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sr-Cyrl-RS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Ко је девојчици скинуо     </a:t>
                      </a:r>
                    </a:p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    прстен са руке у бајци </a:t>
                      </a:r>
                    </a:p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sr-Latn-RS" sz="3200" dirty="0" smtClean="0">
                          <a:solidFill>
                            <a:schemeClr val="tx1"/>
                          </a:solidFill>
                        </a:rPr>
                        <a:t>„</a:t>
                      </a:r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Прстен</a:t>
                      </a:r>
                      <a:r>
                        <a:rPr lang="ru-RU" sz="3200" baseline="0" dirty="0" smtClean="0">
                          <a:solidFill>
                            <a:schemeClr val="tx1"/>
                          </a:solidFill>
                        </a:rPr>
                        <a:t> на морском дну</a:t>
                      </a:r>
                      <a:r>
                        <a:rPr lang="sr-Latn-RS" sz="3200" baseline="0" dirty="0" smtClean="0">
                          <a:solidFill>
                            <a:schemeClr val="tx1"/>
                          </a:solidFill>
                        </a:rPr>
                        <a:t>“</a:t>
                      </a:r>
                      <a:r>
                        <a:rPr lang="sr-Cyrl-RS" sz="3200" baseline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32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r-Cyrl-RS" sz="3200" b="1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sr-Cyrl-RS" sz="3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МОРСКИ ТАЛАС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195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0" y="3505200"/>
            <a:ext cx="7125113" cy="924475"/>
          </a:xfrm>
        </p:spPr>
        <p:txBody>
          <a:bodyPr/>
          <a:lstStyle/>
          <a:p>
            <a:endParaRPr lang="en-US" sz="48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5431468"/>
              </p:ext>
            </p:extLst>
          </p:nvPr>
        </p:nvGraphicFramePr>
        <p:xfrm>
          <a:off x="914400" y="3581400"/>
          <a:ext cx="714375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50"/>
              </a:tblGrid>
              <a:tr h="0">
                <a:tc>
                  <a:txBody>
                    <a:bodyPr/>
                    <a:lstStyle/>
                    <a:p>
                      <a:r>
                        <a:rPr lang="en-US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r>
                        <a:rPr lang="sr-Cyrl-RS" sz="3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3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Који научник се спомиње </a:t>
                      </a:r>
                      <a:endParaRPr lang="sr-Latn-RS" sz="3200" b="1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sr-Latn-RS" sz="3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ru-RU" sz="3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 бајци </a:t>
                      </a:r>
                      <a:r>
                        <a:rPr lang="sr-Latn-RS" sz="3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„</a:t>
                      </a:r>
                      <a:r>
                        <a:rPr lang="ru-RU" sz="3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Траве говоре </a:t>
                      </a:r>
                      <a:endParaRPr lang="sr-Latn-RS" sz="3200" b="1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sr-Latn-RS" sz="3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ru-RU" sz="3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бакиним гласом</a:t>
                      </a:r>
                      <a:r>
                        <a:rPr lang="sr-Latn-RS" sz="3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ru-RU" sz="3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195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0" y="3505200"/>
            <a:ext cx="7125113" cy="924475"/>
          </a:xfrm>
        </p:spPr>
        <p:txBody>
          <a:bodyPr/>
          <a:lstStyle/>
          <a:p>
            <a:endParaRPr lang="en-US" sz="48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476567"/>
              </p:ext>
            </p:extLst>
          </p:nvPr>
        </p:nvGraphicFramePr>
        <p:xfrm>
          <a:off x="827584" y="3212976"/>
          <a:ext cx="7143750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50"/>
              </a:tblGrid>
              <a:tr h="0">
                <a:tc>
                  <a:txBody>
                    <a:bodyPr/>
                    <a:lstStyle/>
                    <a:p>
                      <a:r>
                        <a:rPr lang="en-US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r>
                        <a:rPr lang="sr-Cyrl-RS" sz="3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3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Који научник се спомиње </a:t>
                      </a:r>
                      <a:endParaRPr lang="sr-Latn-RS" sz="3200" b="1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sr-Latn-RS" sz="3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ru-RU" sz="3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 бајци </a:t>
                      </a:r>
                      <a:r>
                        <a:rPr lang="sr-Latn-RS" sz="3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„</a:t>
                      </a:r>
                      <a:r>
                        <a:rPr lang="ru-RU" sz="3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Траве говоре </a:t>
                      </a:r>
                      <a:endParaRPr lang="sr-Latn-RS" sz="3200" b="1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sr-Latn-RS" sz="3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ru-RU" sz="3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бакиним гласом</a:t>
                      </a:r>
                      <a:r>
                        <a:rPr lang="sr-Latn-RS" sz="3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ru-RU" sz="3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sr-Latn-RS" sz="3200" b="1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32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3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Јосиф Панчић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195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0" y="3505200"/>
            <a:ext cx="7125113" cy="924475"/>
          </a:xfrm>
        </p:spPr>
        <p:txBody>
          <a:bodyPr/>
          <a:lstStyle/>
          <a:p>
            <a:endParaRPr lang="en-US" sz="48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1688971"/>
              </p:ext>
            </p:extLst>
          </p:nvPr>
        </p:nvGraphicFramePr>
        <p:xfrm>
          <a:off x="914400" y="3581400"/>
          <a:ext cx="714375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50"/>
              </a:tblGrid>
              <a:tr h="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sr-Cyrl-RS" sz="3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sr-Cyrl-RS" sz="3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3200" baseline="0" dirty="0" smtClean="0">
                          <a:solidFill>
                            <a:schemeClr val="tx1"/>
                          </a:solidFill>
                        </a:rPr>
                        <a:t>Шта је био отац Десанке 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aseline="0" dirty="0" smtClean="0">
                          <a:solidFill>
                            <a:schemeClr val="tx1"/>
                          </a:solidFill>
                        </a:rPr>
                        <a:t>    Максимовић, поп, писац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aseline="0" dirty="0" smtClean="0">
                          <a:solidFill>
                            <a:schemeClr val="tx1"/>
                          </a:solidFill>
                        </a:rPr>
                        <a:t>    или учитељ?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797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0" y="3505200"/>
            <a:ext cx="7125113" cy="924475"/>
          </a:xfrm>
        </p:spPr>
        <p:txBody>
          <a:bodyPr/>
          <a:lstStyle/>
          <a:p>
            <a:endParaRPr lang="en-US" sz="48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1519348"/>
              </p:ext>
            </p:extLst>
          </p:nvPr>
        </p:nvGraphicFramePr>
        <p:xfrm>
          <a:off x="914400" y="3581400"/>
          <a:ext cx="714375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50"/>
              </a:tblGrid>
              <a:tr h="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sr-Cyrl-RS" sz="3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sr-Cyrl-RS" sz="3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3200" baseline="0" dirty="0" smtClean="0">
                          <a:solidFill>
                            <a:schemeClr val="tx1"/>
                          </a:solidFill>
                        </a:rPr>
                        <a:t>Шта је био отац Десанке 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aseline="0" dirty="0" smtClean="0">
                          <a:solidFill>
                            <a:schemeClr val="tx1"/>
                          </a:solidFill>
                        </a:rPr>
                        <a:t>    Максимовић, поп, писац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aseline="0" dirty="0" smtClean="0">
                          <a:solidFill>
                            <a:schemeClr val="tx1"/>
                          </a:solidFill>
                        </a:rPr>
                        <a:t>    или учитељ?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sr-Cyrl-RS" sz="3200" b="1" u="none" baseline="0" dirty="0" smtClean="0">
                          <a:solidFill>
                            <a:schemeClr val="tx1"/>
                          </a:solidFill>
                        </a:rPr>
                        <a:t>Учитељ</a:t>
                      </a:r>
                      <a:endParaRPr lang="sr-Cyrl-RS" sz="3200" u="sng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320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797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0" y="3505200"/>
            <a:ext cx="7125113" cy="924475"/>
          </a:xfrm>
        </p:spPr>
        <p:txBody>
          <a:bodyPr/>
          <a:lstStyle/>
          <a:p>
            <a:endParaRPr lang="en-US" sz="48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9434867"/>
              </p:ext>
            </p:extLst>
          </p:nvPr>
        </p:nvGraphicFramePr>
        <p:xfrm>
          <a:off x="914400" y="3581400"/>
          <a:ext cx="714375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50"/>
              </a:tblGrid>
              <a:tr h="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sr-Cyrl-RS" sz="3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sr-Cyrl-RS" sz="3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3200" baseline="0" dirty="0" smtClean="0">
                          <a:solidFill>
                            <a:schemeClr val="tx1"/>
                          </a:solidFill>
                        </a:rPr>
                        <a:t>Шта је Божић Бата </a:t>
                      </a:r>
                    </a:p>
                    <a:p>
                      <a:r>
                        <a:rPr lang="ru-RU" sz="3200" baseline="0" dirty="0" smtClean="0">
                          <a:solidFill>
                            <a:schemeClr val="tx1"/>
                          </a:solidFill>
                        </a:rPr>
                        <a:t>    поклонио златокосој </a:t>
                      </a:r>
                    </a:p>
                    <a:p>
                      <a:r>
                        <a:rPr lang="ru-RU" sz="3200" baseline="0" dirty="0" smtClean="0">
                          <a:solidFill>
                            <a:schemeClr val="tx1"/>
                          </a:solidFill>
                        </a:rPr>
                        <a:t>    девојчици?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271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0" y="3505200"/>
            <a:ext cx="7125113" cy="924475"/>
          </a:xfrm>
        </p:spPr>
        <p:txBody>
          <a:bodyPr/>
          <a:lstStyle/>
          <a:p>
            <a:endParaRPr lang="en-US" sz="48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0791682"/>
              </p:ext>
            </p:extLst>
          </p:nvPr>
        </p:nvGraphicFramePr>
        <p:xfrm>
          <a:off x="892113" y="2492896"/>
          <a:ext cx="7352295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52295"/>
              </a:tblGrid>
              <a:tr h="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sr-Cyrl-RS" sz="3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sr-Cyrl-RS" sz="3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3200" baseline="0" dirty="0" smtClean="0">
                          <a:solidFill>
                            <a:schemeClr val="tx1"/>
                          </a:solidFill>
                        </a:rPr>
                        <a:t>Шта је Божић Бата </a:t>
                      </a:r>
                    </a:p>
                    <a:p>
                      <a:r>
                        <a:rPr lang="ru-RU" sz="3200" baseline="0" dirty="0" smtClean="0">
                          <a:solidFill>
                            <a:schemeClr val="tx1"/>
                          </a:solidFill>
                        </a:rPr>
                        <a:t>    поклонио златокосој </a:t>
                      </a:r>
                    </a:p>
                    <a:p>
                      <a:r>
                        <a:rPr lang="ru-RU" sz="3200" baseline="0" smtClean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ru-RU" sz="3200" baseline="0" smtClean="0">
                          <a:solidFill>
                            <a:schemeClr val="tx1"/>
                          </a:solidFill>
                        </a:rPr>
                        <a:t>девојчици?</a:t>
                      </a:r>
                      <a:endParaRPr lang="ru-RU" sz="32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32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3200" baseline="0" dirty="0" smtClean="0">
                          <a:solidFill>
                            <a:schemeClr val="tx1"/>
                          </a:solidFill>
                        </a:rPr>
                        <a:t>Таблу пуну златних цртежа</a:t>
                      </a:r>
                    </a:p>
                    <a:p>
                      <a:r>
                        <a:rPr lang="ru-RU" sz="3200" baseline="0" dirty="0" smtClean="0">
                          <a:solidFill>
                            <a:schemeClr val="tx1"/>
                          </a:solidFill>
                        </a:rPr>
                        <a:t>           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813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44808" y="620688"/>
            <a:ext cx="7125113" cy="92447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44808" y="2060848"/>
            <a:ext cx="7125112" cy="4051437"/>
          </a:xfrm>
        </p:spPr>
        <p:txBody>
          <a:bodyPr/>
          <a:lstStyle/>
          <a:p>
            <a:pPr lvl="6"/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0189860"/>
              </p:ext>
            </p:extLst>
          </p:nvPr>
        </p:nvGraphicFramePr>
        <p:xfrm>
          <a:off x="892113" y="2492896"/>
          <a:ext cx="7352295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52295"/>
              </a:tblGrid>
              <a:tr h="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3200" dirty="0" smtClean="0">
                          <a:solidFill>
                            <a:schemeClr val="tx1"/>
                          </a:solidFill>
                        </a:rPr>
                        <a:t>8.</a:t>
                      </a:r>
                      <a:r>
                        <a:rPr lang="sr-Cyrl-RS" sz="3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3200" baseline="0" dirty="0" smtClean="0">
                          <a:solidFill>
                            <a:schemeClr val="tx1"/>
                          </a:solidFill>
                        </a:rPr>
                        <a:t>Које животиње се не боје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aseline="0" dirty="0" smtClean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sr-Latn-RS" sz="3200" baseline="0" dirty="0" smtClean="0">
                          <a:solidFill>
                            <a:schemeClr val="tx1"/>
                          </a:solidFill>
                        </a:rPr>
                        <a:t>„</a:t>
                      </a:r>
                      <a:r>
                        <a:rPr lang="ru-RU" sz="3200" baseline="0" dirty="0" smtClean="0">
                          <a:solidFill>
                            <a:schemeClr val="tx1"/>
                          </a:solidFill>
                        </a:rPr>
                        <a:t>хвалисави</a:t>
                      </a:r>
                      <a:r>
                        <a:rPr lang="sr-Latn-RS" sz="3200" baseline="0" dirty="0" smtClean="0">
                          <a:solidFill>
                            <a:schemeClr val="tx1"/>
                          </a:solidFill>
                        </a:rPr>
                        <a:t>“</a:t>
                      </a:r>
                      <a:r>
                        <a:rPr lang="ru-RU" sz="3200" baseline="0" dirty="0" smtClean="0">
                          <a:solidFill>
                            <a:schemeClr val="tx1"/>
                          </a:solidFill>
                        </a:rPr>
                        <a:t> зечеви, в</a:t>
                      </a:r>
                      <a:r>
                        <a:rPr lang="sr-Cyrl-RS" sz="3200" baseline="0" dirty="0" err="1" smtClean="0">
                          <a:solidFill>
                            <a:schemeClr val="tx1"/>
                          </a:solidFill>
                        </a:rPr>
                        <a:t>ука</a:t>
                      </a:r>
                      <a:r>
                        <a:rPr lang="sr-Cyrl-RS" sz="320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3200" baseline="0" dirty="0" smtClean="0">
                          <a:solidFill>
                            <a:schemeClr val="tx1"/>
                          </a:solidFill>
                        </a:rPr>
                        <a:t>    медведа, лисице или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3200" baseline="0" dirty="0" smtClean="0">
                          <a:solidFill>
                            <a:schemeClr val="tx1"/>
                          </a:solidFill>
                        </a:rPr>
                        <a:t>    жирафе?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029197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0" y="3505200"/>
            <a:ext cx="7125113" cy="924475"/>
          </a:xfrm>
        </p:spPr>
        <p:txBody>
          <a:bodyPr/>
          <a:lstStyle/>
          <a:p>
            <a:endParaRPr lang="en-US" sz="48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9460646"/>
              </p:ext>
            </p:extLst>
          </p:nvPr>
        </p:nvGraphicFramePr>
        <p:xfrm>
          <a:off x="892113" y="2492896"/>
          <a:ext cx="7352295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52295"/>
              </a:tblGrid>
              <a:tr h="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3200" dirty="0" smtClean="0">
                          <a:solidFill>
                            <a:schemeClr val="tx1"/>
                          </a:solidFill>
                        </a:rPr>
                        <a:t>8.</a:t>
                      </a:r>
                      <a:r>
                        <a:rPr lang="sr-Cyrl-RS" sz="3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3200" baseline="0" dirty="0" smtClean="0">
                          <a:solidFill>
                            <a:schemeClr val="tx1"/>
                          </a:solidFill>
                        </a:rPr>
                        <a:t>Које животиње се не боје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aseline="0" dirty="0" smtClean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sr-Latn-RS" sz="3200" baseline="0" dirty="0" smtClean="0">
                          <a:solidFill>
                            <a:schemeClr val="tx1"/>
                          </a:solidFill>
                        </a:rPr>
                        <a:t>„</a:t>
                      </a:r>
                      <a:r>
                        <a:rPr lang="ru-RU" sz="3200" baseline="0" dirty="0" smtClean="0">
                          <a:solidFill>
                            <a:schemeClr val="tx1"/>
                          </a:solidFill>
                        </a:rPr>
                        <a:t>хвалисави</a:t>
                      </a:r>
                      <a:r>
                        <a:rPr lang="sr-Latn-RS" sz="3200" baseline="0" dirty="0" smtClean="0">
                          <a:solidFill>
                            <a:schemeClr val="tx1"/>
                          </a:solidFill>
                        </a:rPr>
                        <a:t>“</a:t>
                      </a:r>
                      <a:r>
                        <a:rPr lang="ru-RU" sz="3200" baseline="0" dirty="0" smtClean="0">
                          <a:solidFill>
                            <a:schemeClr val="tx1"/>
                          </a:solidFill>
                        </a:rPr>
                        <a:t> зечеви, в</a:t>
                      </a:r>
                      <a:r>
                        <a:rPr lang="sr-Cyrl-RS" sz="3200" baseline="0" dirty="0" err="1" smtClean="0">
                          <a:solidFill>
                            <a:schemeClr val="tx1"/>
                          </a:solidFill>
                        </a:rPr>
                        <a:t>ука</a:t>
                      </a:r>
                      <a:r>
                        <a:rPr lang="sr-Cyrl-RS" sz="320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3200" baseline="0" dirty="0" smtClean="0">
                          <a:solidFill>
                            <a:schemeClr val="tx1"/>
                          </a:solidFill>
                        </a:rPr>
                        <a:t>    медведа, лисице или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3200" baseline="0" dirty="0" smtClean="0">
                          <a:solidFill>
                            <a:schemeClr val="tx1"/>
                          </a:solidFill>
                        </a:rPr>
                        <a:t>    жирафе?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r-Cyrl-RS" sz="32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Cyrl-R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ЖИРАФЕ</a:t>
                      </a:r>
                      <a:endParaRPr lang="sr-Cyrl-RS" sz="16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r-Latn-RS" sz="32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00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4600" y="1752600"/>
            <a:ext cx="4038600" cy="3733800"/>
          </a:xfrm>
        </p:spPr>
        <p:txBody>
          <a:bodyPr/>
          <a:lstStyle/>
          <a:p>
            <a:pPr algn="ctr"/>
            <a:endParaRPr lang="en-US" sz="8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0" y="1905000"/>
            <a:ext cx="5372512" cy="40514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RS" sz="115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0800" y="3124200"/>
            <a:ext cx="4191000" cy="609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???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2514600"/>
            <a:ext cx="3048000" cy="609600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А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7800" y="2510118"/>
            <a:ext cx="2895600" cy="609600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Б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3733800"/>
            <a:ext cx="3048000" cy="555812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80212" y="3733800"/>
            <a:ext cx="2895600" cy="555812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1981200"/>
            <a:ext cx="2667000" cy="5289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ЏИН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1447800"/>
            <a:ext cx="25908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ВИЛА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7735" y="900952"/>
            <a:ext cx="2514600" cy="54684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ПАТУЉЦИ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" y="367553"/>
            <a:ext cx="25146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ЗМАЈ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67400" y="1981200"/>
            <a:ext cx="2590800" cy="5289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Б4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96000" y="1434353"/>
            <a:ext cx="2514600" cy="54684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Б3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00800" y="900953"/>
            <a:ext cx="2438400" cy="54684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Б2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29400" y="367553"/>
            <a:ext cx="23622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Б1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2035" y="4289612"/>
            <a:ext cx="3133165" cy="58718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В4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" y="4876800"/>
            <a:ext cx="3200400" cy="609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В3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200" y="5486400"/>
            <a:ext cx="32004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В2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6019800"/>
            <a:ext cx="3124200" cy="609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В1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715000" y="4289612"/>
            <a:ext cx="2743200" cy="58718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Г4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867400" y="4876800"/>
            <a:ext cx="2743200" cy="609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Г3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96000" y="5486400"/>
            <a:ext cx="28956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Г2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400800" y="6019800"/>
            <a:ext cx="2743200" cy="609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Г1</a:t>
            </a:r>
            <a:endParaRPr 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44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56976" y="4293096"/>
            <a:ext cx="9144000" cy="92447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ContrastingRightFacing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endParaRPr lang="en-US" sz="13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RS" sz="115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354" y="332656"/>
            <a:ext cx="9144000" cy="6317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kraca SLAGALICA (ŠPICA) (1)(4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86800" y="6019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87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39600" y="2895600"/>
            <a:ext cx="6286913" cy="924475"/>
          </a:xfrm>
        </p:spPr>
        <p:txBody>
          <a:bodyPr/>
          <a:lstStyle/>
          <a:p>
            <a:pPr algn="ctr"/>
            <a:endParaRPr lang="en-US" sz="8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RS" sz="115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9600" y="466165"/>
            <a:ext cx="914400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595718" y="466165"/>
            <a:ext cx="914400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590800" y="466165"/>
            <a:ext cx="914400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09600" y="1411941"/>
            <a:ext cx="914400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595718" y="1425388"/>
            <a:ext cx="914400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595282" y="1411941"/>
            <a:ext cx="914400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27529" y="2362200"/>
            <a:ext cx="914400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595718" y="2362200"/>
            <a:ext cx="914400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2595282" y="2362200"/>
            <a:ext cx="914400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32012" y="3290047"/>
            <a:ext cx="914400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595718" y="3290047"/>
            <a:ext cx="914400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613212" y="3290047"/>
            <a:ext cx="914400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609600" y="4876800"/>
            <a:ext cx="914400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1595718" y="4872318"/>
            <a:ext cx="914400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2572870" y="4876800"/>
            <a:ext cx="914400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600635" y="5822577"/>
            <a:ext cx="914400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1573306" y="5813613"/>
            <a:ext cx="914400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2572870" y="5809587"/>
            <a:ext cx="914400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953000" y="466165"/>
            <a:ext cx="914400" cy="91440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943600" y="466165"/>
            <a:ext cx="914400" cy="91440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934200" y="466165"/>
            <a:ext cx="914400" cy="91440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944035" y="1380565"/>
            <a:ext cx="914400" cy="91440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943600" y="1380565"/>
            <a:ext cx="914400" cy="91440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934200" y="1380565"/>
            <a:ext cx="914400" cy="91440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944035" y="2321859"/>
            <a:ext cx="914400" cy="91440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943600" y="2339788"/>
            <a:ext cx="914400" cy="91440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934200" y="2321859"/>
            <a:ext cx="914400" cy="91440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953000" y="3290047"/>
            <a:ext cx="914400" cy="91440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943600" y="3290047"/>
            <a:ext cx="914400" cy="91440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934200" y="3290047"/>
            <a:ext cx="914400" cy="91440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4953000" y="5786718"/>
            <a:ext cx="3048000" cy="941295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8323532" y="1385815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343" y="1371040"/>
            <a:ext cx="9334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009" y="1361515"/>
            <a:ext cx="9334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124" y="1371040"/>
            <a:ext cx="9334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672" y="1326681"/>
            <a:ext cx="9334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644" y="1306046"/>
            <a:ext cx="9334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672" y="1279920"/>
            <a:ext cx="9334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177" y="1279920"/>
            <a:ext cx="9334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935" y="1288869"/>
            <a:ext cx="9334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207" y="1326681"/>
            <a:ext cx="9334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988" y="1326681"/>
            <a:ext cx="9334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6" name="Picture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786" y="1288869"/>
            <a:ext cx="9334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Oval 50"/>
          <p:cNvSpPr/>
          <p:nvPr/>
        </p:nvSpPr>
        <p:spPr>
          <a:xfrm>
            <a:off x="8254311" y="2222319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0" y="1315052"/>
            <a:ext cx="9334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0" name="Picture 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566" y="2343150"/>
            <a:ext cx="9334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1" name="Picture 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0" y="2297227"/>
            <a:ext cx="9334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2" name="Picture 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950" y="2300215"/>
            <a:ext cx="9334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3" name="Picture 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988" y="2356597"/>
            <a:ext cx="9334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4" name="Picture 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912" y="2339788"/>
            <a:ext cx="9334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5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0" y="2320738"/>
            <a:ext cx="9334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6" name="Picture 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950" y="2294965"/>
            <a:ext cx="9334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7" name="Picture 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720" y="2356597"/>
            <a:ext cx="9334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8" name="Picture 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988" y="2312334"/>
            <a:ext cx="9334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9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307" y="2295222"/>
            <a:ext cx="9334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0" name="Picture 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009" y="2306444"/>
            <a:ext cx="9334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838635"/>
            <a:ext cx="871001" cy="90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057" y="5813613"/>
            <a:ext cx="916918" cy="889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870" y="5838635"/>
            <a:ext cx="910694" cy="90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433" y="5813613"/>
            <a:ext cx="87153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38" y="5823259"/>
            <a:ext cx="93821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893" y="5809587"/>
            <a:ext cx="93821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399" y="5800062"/>
            <a:ext cx="93821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828694"/>
            <a:ext cx="91440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932" y="5823259"/>
            <a:ext cx="90805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17" y="5834193"/>
            <a:ext cx="91440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137" y="5872472"/>
            <a:ext cx="91440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17" y="5813613"/>
            <a:ext cx="91440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058" y="5847221"/>
            <a:ext cx="91440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828694"/>
            <a:ext cx="91440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850658"/>
            <a:ext cx="91440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819289"/>
            <a:ext cx="91440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578" y="5847220"/>
            <a:ext cx="91440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349" y="5828999"/>
            <a:ext cx="91440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554" y="5800062"/>
            <a:ext cx="91440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207" y="5819289"/>
            <a:ext cx="91440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855808"/>
            <a:ext cx="91440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17" y="5850658"/>
            <a:ext cx="91440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2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578" y="5819289"/>
            <a:ext cx="91440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955" y="5828694"/>
            <a:ext cx="91440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2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554" y="5786718"/>
            <a:ext cx="91440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809587"/>
            <a:ext cx="91440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594" y="5813613"/>
            <a:ext cx="87153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663" y="5795340"/>
            <a:ext cx="87153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2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200" y="5804444"/>
            <a:ext cx="87153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2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663" y="5786718"/>
            <a:ext cx="87153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3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272" y="5808952"/>
            <a:ext cx="87153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3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07" y="5762724"/>
            <a:ext cx="87153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3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299" y="5800062"/>
            <a:ext cx="87153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07" y="5847221"/>
            <a:ext cx="87153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8" name="Picture 3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206" y="5777986"/>
            <a:ext cx="87153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3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231" y="5762724"/>
            <a:ext cx="87153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3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206" y="5769255"/>
            <a:ext cx="87153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3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981" y="5844169"/>
            <a:ext cx="87153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3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206" y="5852832"/>
            <a:ext cx="87153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3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593" y="5786718"/>
            <a:ext cx="87153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4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460" y="5758369"/>
            <a:ext cx="87153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4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299" y="5804154"/>
            <a:ext cx="87153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4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011" y="5812758"/>
            <a:ext cx="87153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4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834" y="5834193"/>
            <a:ext cx="87153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icture 4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799695"/>
            <a:ext cx="90805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4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858" y="5782599"/>
            <a:ext cx="90805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icture 4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997" y="5804154"/>
            <a:ext cx="90805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1" name="Picture 4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997" y="5812758"/>
            <a:ext cx="90805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4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997" y="5782599"/>
            <a:ext cx="90805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icture 4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997" y="5804154"/>
            <a:ext cx="90805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4" name="Picture 5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477" y="5760547"/>
            <a:ext cx="90805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" name="Picture 5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768" y="5782599"/>
            <a:ext cx="90805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6" name="Picture 5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932" y="5777986"/>
            <a:ext cx="90805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7" name="Picture 5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768" y="5800062"/>
            <a:ext cx="90805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8" name="Picture 5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477" y="5821648"/>
            <a:ext cx="90805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9" name="Picture 5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477" y="5765557"/>
            <a:ext cx="90805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0" name="Picture 5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477" y="5786718"/>
            <a:ext cx="90805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1" name="Picture 5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822287"/>
            <a:ext cx="90805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2" name="Picture 5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932" y="5791200"/>
            <a:ext cx="90805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3" name="Picture 5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800062"/>
            <a:ext cx="90805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4" name="Picture 6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858" y="5769255"/>
            <a:ext cx="90805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075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" y="685800"/>
            <a:ext cx="9136750" cy="5355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LAGALICA (ŠPICA) (1)(2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86800" y="5638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07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4600" y="1752600"/>
            <a:ext cx="4038600" cy="3733800"/>
          </a:xfrm>
        </p:spPr>
        <p:txBody>
          <a:bodyPr/>
          <a:lstStyle/>
          <a:p>
            <a:pPr algn="ctr"/>
            <a:endParaRPr lang="en-US" sz="8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0" y="1905000"/>
            <a:ext cx="5372512" cy="40514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RS" sz="115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0800" y="3124200"/>
            <a:ext cx="4191000" cy="609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???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2514600"/>
            <a:ext cx="3048000" cy="609600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БАЈКА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7800" y="2510118"/>
            <a:ext cx="2895600" cy="609600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Б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3733800"/>
            <a:ext cx="3048000" cy="555812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80212" y="3733800"/>
            <a:ext cx="2895600" cy="555812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1981200"/>
            <a:ext cx="2667000" cy="5289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ЏИН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1447800"/>
            <a:ext cx="25908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ВИЛА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7735" y="900952"/>
            <a:ext cx="2514600" cy="54684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ПАТУЉЦИ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" y="367553"/>
            <a:ext cx="25146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ЗМАЈ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67400" y="1981200"/>
            <a:ext cx="2590800" cy="5289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Б4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96000" y="1434353"/>
            <a:ext cx="2514600" cy="54684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Б3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00800" y="900953"/>
            <a:ext cx="2438400" cy="54684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Б2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29400" y="367553"/>
            <a:ext cx="23622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Б1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2035" y="4289612"/>
            <a:ext cx="3133165" cy="58718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В4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" y="4876800"/>
            <a:ext cx="3200400" cy="609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В3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200" y="5486400"/>
            <a:ext cx="32004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В2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6019800"/>
            <a:ext cx="3124200" cy="609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В1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715000" y="4289612"/>
            <a:ext cx="2743200" cy="58718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Г4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867400" y="4876800"/>
            <a:ext cx="2743200" cy="609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Г3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96000" y="5486400"/>
            <a:ext cx="28956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Г2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400800" y="6019800"/>
            <a:ext cx="2743200" cy="609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Г1</a:t>
            </a:r>
            <a:endParaRPr 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44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4600" y="1752600"/>
            <a:ext cx="4038600" cy="3733800"/>
          </a:xfrm>
        </p:spPr>
        <p:txBody>
          <a:bodyPr/>
          <a:lstStyle/>
          <a:p>
            <a:pPr algn="ctr"/>
            <a:endParaRPr lang="en-US" sz="8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0" y="1905000"/>
            <a:ext cx="5372512" cy="40514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RS" sz="115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0800" y="3124200"/>
            <a:ext cx="4191000" cy="609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???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2514600"/>
            <a:ext cx="3048000" cy="609600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БАЈКА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7800" y="2510118"/>
            <a:ext cx="2895600" cy="609600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Б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3733800"/>
            <a:ext cx="3048000" cy="555812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80212" y="3733800"/>
            <a:ext cx="2895600" cy="555812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1981200"/>
            <a:ext cx="2667000" cy="5289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ЏИН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1447800"/>
            <a:ext cx="25908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ВИЛА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7735" y="900952"/>
            <a:ext cx="2514600" cy="54684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ПАТУЉЦИ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" y="367553"/>
            <a:ext cx="25146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ЗМАЈ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67400" y="1981200"/>
            <a:ext cx="2590800" cy="5289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Б4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96000" y="1434353"/>
            <a:ext cx="2514600" cy="54684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Б3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00800" y="900953"/>
            <a:ext cx="2438400" cy="54684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Б2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29400" y="367553"/>
            <a:ext cx="23622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ГРАД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2035" y="4289612"/>
            <a:ext cx="3133165" cy="58718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В4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" y="4876800"/>
            <a:ext cx="3200400" cy="609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В3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200" y="5486400"/>
            <a:ext cx="32004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В2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6019800"/>
            <a:ext cx="3124200" cy="609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В1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715000" y="4289612"/>
            <a:ext cx="2743200" cy="58718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Г4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867400" y="4876800"/>
            <a:ext cx="2743200" cy="609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Г3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96000" y="5486400"/>
            <a:ext cx="28956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Г2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400800" y="6019800"/>
            <a:ext cx="2743200" cy="609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prstClr val="white"/>
                </a:solidFill>
              </a:rPr>
              <a:t>Г1</a:t>
            </a:r>
            <a:endParaRPr 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44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3990</TotalTime>
  <Words>1214</Words>
  <Application>Microsoft Office PowerPoint</Application>
  <PresentationFormat>On-screen Show (4:3)</PresentationFormat>
  <Paragraphs>761</Paragraphs>
  <Slides>72</Slides>
  <Notes>1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3" baseType="lpstr">
      <vt:lpstr>Winter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lite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User</cp:lastModifiedBy>
  <cp:revision>378</cp:revision>
  <dcterms:created xsi:type="dcterms:W3CDTF">2019-11-18T17:49:32Z</dcterms:created>
  <dcterms:modified xsi:type="dcterms:W3CDTF">2025-12-13T02:09:01Z</dcterms:modified>
</cp:coreProperties>
</file>